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85" r:id="rId3"/>
    <p:sldId id="286" r:id="rId4"/>
    <p:sldId id="287" r:id="rId5"/>
    <p:sldId id="272" r:id="rId6"/>
    <p:sldId id="263" r:id="rId7"/>
    <p:sldId id="264" r:id="rId8"/>
    <p:sldId id="275" r:id="rId9"/>
    <p:sldId id="278" r:id="rId10"/>
    <p:sldId id="279" r:id="rId11"/>
    <p:sldId id="280" r:id="rId12"/>
    <p:sldId id="288" r:id="rId13"/>
    <p:sldId id="289" r:id="rId14"/>
    <p:sldId id="281" r:id="rId15"/>
    <p:sldId id="282" r:id="rId16"/>
    <p:sldId id="283" r:id="rId17"/>
    <p:sldId id="29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008000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 autoAdjust="0"/>
    <p:restoredTop sz="95977" autoAdjust="0"/>
  </p:normalViewPr>
  <p:slideViewPr>
    <p:cSldViewPr>
      <p:cViewPr varScale="1">
        <p:scale>
          <a:sx n="112" d="100"/>
          <a:sy n="112" d="100"/>
        </p:scale>
        <p:origin x="-157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chart>
    <c:autoTitleDeleted val="1"/>
    <c:view3D>
      <c:rAngAx val="1"/>
    </c:view3D>
    <c:floor>
      <c:spPr>
        <a:solidFill>
          <a:srgbClr val="EEECE1">
            <a:alpha val="28000"/>
          </a:srgbClr>
        </a:solidFill>
      </c:spPr>
    </c:floor>
    <c:sideWall>
      <c:spPr>
        <a:noFill/>
        <a:ln>
          <a:noFill/>
        </a:ln>
      </c:spPr>
    </c:sideWall>
    <c:backWall>
      <c:spPr>
        <a:noFill/>
        <a:ln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0"/>
          <c:w val="1"/>
          <c:h val="0.8601885551107253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solidFill>
                <a:srgbClr val="00800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66CC"/>
              </a:solidFill>
            </c:spPr>
          </c:dPt>
          <c:dLbls>
            <c:dLbl>
              <c:idx val="0"/>
              <c:layout>
                <c:manualLayout>
                  <c:x val="2.1680144015335686E-2"/>
                  <c:y val="-2.9629422249596381E-2"/>
                </c:manualLayout>
              </c:layout>
              <c:showVal val="1"/>
            </c:dLbl>
            <c:dLbl>
              <c:idx val="1"/>
              <c:layout>
                <c:manualLayout>
                  <c:x val="1.8789458146624256E-2"/>
                  <c:y val="-4.5790925294830871E-2"/>
                </c:manualLayout>
              </c:layout>
              <c:showVal val="1"/>
            </c:dLbl>
            <c:dLbl>
              <c:idx val="2"/>
              <c:layout>
                <c:manualLayout>
                  <c:x val="3.6133573358892876E-2"/>
                  <c:y val="-4.5790925294830871E-2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accent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339.8</c:v>
                </c:pt>
                <c:pt idx="1">
                  <c:v>357.065</c:v>
                </c:pt>
                <c:pt idx="2">
                  <c:v>17.241999999999987</c:v>
                </c:pt>
              </c:numCache>
            </c:numRef>
          </c:val>
        </c:ser>
        <c:shape val="pyramid"/>
        <c:axId val="104421248"/>
        <c:axId val="104422784"/>
        <c:axId val="0"/>
      </c:bar3DChart>
      <c:catAx>
        <c:axId val="104421248"/>
        <c:scaling>
          <c:orientation val="minMax"/>
        </c:scaling>
        <c:axPos val="b"/>
        <c:tickLblPos val="nextTo"/>
        <c:crossAx val="104422784"/>
        <c:crosses val="autoZero"/>
        <c:auto val="1"/>
        <c:lblAlgn val="ctr"/>
        <c:lblOffset val="100"/>
      </c:catAx>
      <c:valAx>
        <c:axId val="104422784"/>
        <c:scaling>
          <c:orientation val="minMax"/>
        </c:scaling>
        <c:delete val="1"/>
        <c:axPos val="l"/>
        <c:majorGridlines>
          <c:spPr>
            <a:ln>
              <a:solidFill>
                <a:schemeClr val="bg2"/>
              </a:solidFill>
            </a:ln>
          </c:spPr>
        </c:majorGridlines>
        <c:numFmt formatCode="General" sourceLinked="1"/>
        <c:tickLblPos val="nextTo"/>
        <c:crossAx val="104421248"/>
        <c:crosses val="autoZero"/>
        <c:crossBetween val="between"/>
      </c:valAx>
      <c:spPr>
        <a:noFill/>
      </c:spPr>
    </c:plotArea>
    <c:plotVisOnly val="1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5"/>
  <c:chart>
    <c:autoTitleDeleted val="1"/>
    <c:view3D>
      <c:rAngAx val="1"/>
    </c:view3D>
    <c:floor>
      <c:spPr>
        <a:solidFill>
          <a:srgbClr val="EEECE1">
            <a:alpha val="38000"/>
          </a:srgbClr>
        </a:solidFill>
        <a:ln>
          <a:solidFill>
            <a:schemeClr val="bg2"/>
          </a:solidFill>
        </a:ln>
      </c:spPr>
    </c:floor>
    <c:sideWall>
      <c:spPr>
        <a:noFill/>
        <a:ln>
          <a:noFill/>
        </a:ln>
      </c:spPr>
    </c:sideWall>
    <c:backWall>
      <c:spPr>
        <a:noFill/>
        <a:ln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0"/>
          <c:w val="1"/>
          <c:h val="0.8601885551107253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solidFill>
                <a:srgbClr val="0066CC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8000"/>
              </a:solidFill>
            </c:spPr>
          </c:dPt>
          <c:dLbls>
            <c:dLbl>
              <c:idx val="0"/>
              <c:layout>
                <c:manualLayout>
                  <c:x val="2.0234801080979994E-2"/>
                  <c:y val="-1.6161503045234411E-2"/>
                </c:manualLayout>
              </c:layout>
              <c:showVal val="1"/>
            </c:dLbl>
            <c:dLbl>
              <c:idx val="1"/>
              <c:layout>
                <c:manualLayout>
                  <c:x val="2.0234801080979994E-2"/>
                  <c:y val="-1.6161503045234411E-2"/>
                </c:manualLayout>
              </c:layout>
              <c:showVal val="1"/>
            </c:dLbl>
            <c:dLbl>
              <c:idx val="2"/>
              <c:layout>
                <c:manualLayout>
                  <c:x val="3.4688230424537198E-2"/>
                  <c:y val="-6.1952428340065313E-2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accent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198.92000000000004</c:v>
                </c:pt>
                <c:pt idx="1">
                  <c:v>198.92000000000004</c:v>
                </c:pt>
                <c:pt idx="2">
                  <c:v>0</c:v>
                </c:pt>
              </c:numCache>
            </c:numRef>
          </c:val>
        </c:ser>
        <c:shape val="pyramid"/>
        <c:axId val="104501632"/>
        <c:axId val="104503168"/>
        <c:axId val="0"/>
      </c:bar3DChart>
      <c:catAx>
        <c:axId val="104501632"/>
        <c:scaling>
          <c:orientation val="minMax"/>
        </c:scaling>
        <c:axPos val="b"/>
        <c:tickLblPos val="nextTo"/>
        <c:crossAx val="104503168"/>
        <c:crosses val="autoZero"/>
        <c:auto val="1"/>
        <c:lblAlgn val="ctr"/>
        <c:lblOffset val="100"/>
      </c:catAx>
      <c:valAx>
        <c:axId val="104503168"/>
        <c:scaling>
          <c:orientation val="minMax"/>
        </c:scaling>
        <c:delete val="1"/>
        <c:axPos val="l"/>
        <c:majorGridlines>
          <c:spPr>
            <a:ln>
              <a:solidFill>
                <a:schemeClr val="bg2"/>
              </a:solidFill>
            </a:ln>
          </c:spPr>
        </c:majorGridlines>
        <c:numFmt formatCode="General" sourceLinked="1"/>
        <c:tickLblPos val="nextTo"/>
        <c:crossAx val="104501632"/>
        <c:crosses val="autoZero"/>
        <c:crossBetween val="between"/>
      </c:valAx>
    </c:plotArea>
    <c:plotVisOnly val="1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chart>
    <c:autoTitleDeleted val="1"/>
    <c:view3D>
      <c:rAngAx val="1"/>
    </c:view3D>
    <c:floor>
      <c:spPr>
        <a:solidFill>
          <a:srgbClr val="EEECE1">
            <a:alpha val="35000"/>
          </a:srgbClr>
        </a:solidFill>
      </c:spPr>
    </c:floor>
    <c:sideWall>
      <c:spPr>
        <a:noFill/>
        <a:ln>
          <a:noFill/>
        </a:ln>
      </c:spPr>
    </c:sideWall>
    <c:backWall>
      <c:spPr>
        <a:noFill/>
        <a:ln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0"/>
          <c:w val="1"/>
          <c:h val="0.8601885551107253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008000"/>
              </a:solidFill>
            </c:spPr>
          </c:dPt>
          <c:dPt>
            <c:idx val="2"/>
            <c:spPr>
              <a:solidFill>
                <a:srgbClr val="0066CC"/>
              </a:solidFill>
            </c:spPr>
          </c:dPt>
          <c:dLbls>
            <c:txPr>
              <a:bodyPr/>
              <a:lstStyle/>
              <a:p>
                <a:pPr>
                  <a:defRPr b="1">
                    <a:solidFill>
                      <a:schemeClr val="accent1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204.47499999999999</c:v>
                </c:pt>
                <c:pt idx="1">
                  <c:v>204.47499999999999</c:v>
                </c:pt>
                <c:pt idx="2">
                  <c:v>0</c:v>
                </c:pt>
              </c:numCache>
            </c:numRef>
          </c:val>
        </c:ser>
        <c:shape val="pyramid"/>
        <c:axId val="104739200"/>
        <c:axId val="104740736"/>
        <c:axId val="0"/>
      </c:bar3DChart>
      <c:catAx>
        <c:axId val="104739200"/>
        <c:scaling>
          <c:orientation val="minMax"/>
        </c:scaling>
        <c:axPos val="b"/>
        <c:tickLblPos val="nextTo"/>
        <c:crossAx val="104740736"/>
        <c:crosses val="autoZero"/>
        <c:auto val="1"/>
        <c:lblAlgn val="ctr"/>
        <c:lblOffset val="100"/>
      </c:catAx>
      <c:valAx>
        <c:axId val="104740736"/>
        <c:scaling>
          <c:orientation val="minMax"/>
        </c:scaling>
        <c:delete val="1"/>
        <c:axPos val="l"/>
        <c:majorGridlines>
          <c:spPr>
            <a:ln>
              <a:solidFill>
                <a:schemeClr val="bg2"/>
              </a:solidFill>
            </a:ln>
          </c:spPr>
        </c:majorGridlines>
        <c:numFmt formatCode="General" sourceLinked="1"/>
        <c:tickLblPos val="nextTo"/>
        <c:crossAx val="104739200"/>
        <c:crosses val="autoZero"/>
        <c:crossBetween val="between"/>
      </c:valAx>
      <c:spPr>
        <a:noFill/>
        <a:ln>
          <a:noFill/>
        </a:ln>
      </c:spPr>
    </c:plotArea>
    <c:plotVisOnly val="1"/>
  </c:chart>
  <c:spPr>
    <a:noFill/>
    <a:ln>
      <a:noFill/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4484053350859322E-2"/>
          <c:y val="7.7931955406128808E-2"/>
          <c:w val="0.55728904440351634"/>
          <c:h val="0.817498029654025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156.80000000000001</c:v>
                </c:pt>
                <c:pt idx="1">
                  <c:v>20.9</c:v>
                </c:pt>
                <c:pt idx="2">
                  <c:v>162.1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2879175846224196E-2"/>
          <c:y val="0.1166058254223486"/>
          <c:w val="0.50867191513626187"/>
          <c:h val="0.7358706911557245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2019 года</c:v>
                </c:pt>
              </c:strCache>
            </c:strRef>
          </c:tx>
          <c:explosion val="25"/>
          <c:dLbls>
            <c:dLbl>
              <c:idx val="3"/>
              <c:layout>
                <c:manualLayout>
                  <c:x val="5.7368495734631537E-4"/>
                  <c:y val="-7.6338821826243713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сельскохозяйственный налог</c:v>
                </c:pt>
                <c:pt idx="2">
                  <c:v>налог на имущество физических лиц</c:v>
                </c:pt>
                <c:pt idx="3">
                  <c:v>земельный налог физических лиц</c:v>
                </c:pt>
                <c:pt idx="4">
                  <c:v>земельный налог организаций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85.273899999999998</c:v>
                </c:pt>
                <c:pt idx="1">
                  <c:v>0.31600000000000039</c:v>
                </c:pt>
                <c:pt idx="2">
                  <c:v>19.497</c:v>
                </c:pt>
                <c:pt idx="3">
                  <c:v>11.443</c:v>
                </c:pt>
                <c:pt idx="4">
                  <c:v>40.245000000000012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397297949833024"/>
          <c:y val="0.11480067239819999"/>
          <c:w val="0.35875074746543711"/>
          <c:h val="0.77039845233182958"/>
        </c:manualLayout>
      </c:layout>
      <c:txPr>
        <a:bodyPr/>
        <a:lstStyle/>
        <a:p>
          <a:pPr>
            <a:defRPr b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7988761184458236E-2"/>
          <c:y val="8.9126138094158064E-2"/>
          <c:w val="0.59996394494617977"/>
          <c:h val="0.9108738619058419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аренда земли</c:v>
                </c:pt>
                <c:pt idx="1">
                  <c:v>поступления за найм</c:v>
                </c:pt>
                <c:pt idx="2">
                  <c:v>от продажи материальных и нематериальных активов</c:v>
                </c:pt>
                <c:pt idx="3">
                  <c:v>аренда имущества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8.3344000000000005</c:v>
                </c:pt>
                <c:pt idx="1">
                  <c:v>7.0639999999999965</c:v>
                </c:pt>
                <c:pt idx="2">
                  <c:v>3.1734</c:v>
                </c:pt>
                <c:pt idx="3">
                  <c:v>2.4129999999999971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6.8474294726429523E-4"/>
          <c:y val="0"/>
          <c:w val="0.68659477283285242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2"/>
          <c:dLbls>
            <c:dLbl>
              <c:idx val="1"/>
              <c:layout>
                <c:manualLayout>
                  <c:x val="-2.4210970818518647E-2"/>
                  <c:y val="-3.1970132883635864E-2"/>
                </c:manualLayout>
              </c:layout>
              <c:showVal val="1"/>
            </c:dLbl>
            <c:dLbl>
              <c:idx val="2"/>
              <c:layout>
                <c:manualLayout>
                  <c:x val="2.0693526787797352E-2"/>
                  <c:y val="-1.8278499002837525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  <c:pt idx="4">
                  <c:v>прочие безвозмедные поступления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7.0609999999999991</c:v>
                </c:pt>
                <c:pt idx="1">
                  <c:v>8.4920000000000027</c:v>
                </c:pt>
                <c:pt idx="2">
                  <c:v>0.24720000000000003</c:v>
                </c:pt>
                <c:pt idx="3">
                  <c:v>144.0934</c:v>
                </c:pt>
                <c:pt idx="4">
                  <c:v>2.1709999999999998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776605821364964"/>
          <c:y val="0.19672282670452207"/>
          <c:w val="0.33334511511147236"/>
          <c:h val="0.60655434659095586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9B97D4-3C04-4619-9BEB-60D4B9A434C8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151462-001C-4350-8A7C-56C615B5EF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E93B9-8809-4E1D-A3A5-4255018F8324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151462-001C-4350-8A7C-56C615B5EF23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28DC-5922-430F-AA32-D149C5BAE1A7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28DC-5922-430F-AA32-D149C5BAE1A7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28DC-5922-430F-AA32-D149C5BAE1A7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F20F3-89E6-49AC-8FD9-E360DFB1E0DD}" type="datetimeFigureOut">
              <a:rPr lang="ru-RU"/>
              <a:pPr>
                <a:defRPr/>
              </a:pPr>
              <a:t>04.02.2021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CA0B1-4939-4227-ABB2-7963247358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28DC-5922-430F-AA32-D149C5BAE1A7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28DC-5922-430F-AA32-D149C5BAE1A7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28DC-5922-430F-AA32-D149C5BAE1A7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28DC-5922-430F-AA32-D149C5BAE1A7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28DC-5922-430F-AA32-D149C5BAE1A7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28DC-5922-430F-AA32-D149C5BAE1A7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28DC-5922-430F-AA32-D149C5BAE1A7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28DC-5922-430F-AA32-D149C5BAE1A7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AAA28DC-5922-430F-AA32-D149C5BAE1A7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17A6A0E-A92B-4AFC-94E3-0E4EED662F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jpeg"/><Relationship Id="rId4" Type="http://schemas.openxmlformats.org/officeDocument/2006/relationships/oleObject" Target="../embeddings/_____Microsoft_Office_Excel_97-2003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785926"/>
            <a:ext cx="8458200" cy="428628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6000" b="1" i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ДЛЯ </a:t>
            </a:r>
            <a:r>
              <a:rPr lang="ru-RU" sz="6000" b="1" i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ГРАЖДАН</a:t>
            </a:r>
          </a:p>
          <a:p>
            <a:pPr algn="ctr"/>
            <a:r>
              <a:rPr lang="ru-RU" sz="6000" b="1" i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 город Узловая </a:t>
            </a:r>
            <a:r>
              <a:rPr lang="ru-RU" sz="6000" b="1" i="1" dirty="0" err="1" smtClean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Узловского</a:t>
            </a:r>
            <a:r>
              <a:rPr lang="ru-RU" sz="6000" b="1" i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 на 2021 год и плановый период 2022-2023 годы</a:t>
            </a:r>
            <a:endParaRPr lang="ru-RU" sz="6000" b="1" i="1" dirty="0" smtClean="0">
              <a:solidFill>
                <a:srgbClr val="00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40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gerbgor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1357322" cy="1692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1538" y="285728"/>
            <a:ext cx="8072462" cy="1143000"/>
          </a:xfr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5400000" scaled="1"/>
          </a:gradFill>
          <a:ln cap="flat">
            <a:solidFill>
              <a:srgbClr val="4A7EBB"/>
            </a:solidFill>
          </a:ln>
          <a:effectLst>
            <a:outerShdw dist="20000" dir="5400000" algn="ctr" rotWithShape="0">
              <a:srgbClr val="000000">
                <a:alpha val="37000"/>
              </a:srgbClr>
            </a:outerShdw>
          </a:effectLst>
        </p:spPr>
        <p:txBody>
          <a:bodyPr>
            <a:noAutofit/>
          </a:bodyPr>
          <a:lstStyle/>
          <a:p>
            <a:pPr algn="ctr">
              <a:defRPr/>
            </a:pPr>
            <a:r>
              <a:rPr lang="ru-RU" alt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alt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Объем расходов  бюджета </a:t>
            </a:r>
            <a:br>
              <a:rPr lang="ru-RU" alt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МО г.Узловая </a:t>
            </a:r>
            <a:r>
              <a:rPr lang="ru-RU" altLang="en-US" sz="1800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Узловского</a:t>
            </a:r>
            <a:r>
              <a:rPr lang="ru-RU" alt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района</a:t>
            </a:r>
            <a:br>
              <a:rPr lang="ru-RU" alt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на финансовое обеспечение муниципальных программ</a:t>
            </a:r>
            <a:br>
              <a:rPr lang="ru-RU" alt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95% общей суммы расходов муниципального бюджета</a:t>
            </a:r>
            <a:br>
              <a:rPr lang="ru-RU" altLang="en-US" sz="1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endParaRPr lang="ru-RU" altLang="en-US" sz="18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51" name="Содержимое 3"/>
          <p:cNvGraphicFramePr>
            <a:graphicFrameLocks noGrp="1"/>
          </p:cNvGraphicFramePr>
          <p:nvPr/>
        </p:nvGraphicFramePr>
        <p:xfrm>
          <a:off x="285720" y="2071678"/>
          <a:ext cx="8429684" cy="3786187"/>
        </p:xfrm>
        <a:graphic>
          <a:graphicData uri="http://schemas.openxmlformats.org/presentationml/2006/ole">
            <p:oleObj spid="_x0000_s2051" name="Worksheet" r:id="rId3" imgW="8705778" imgH="3819653" progId="Excel.Sheet.8">
              <p:embed/>
            </p:oleObj>
          </a:graphicData>
        </a:graphic>
      </p:graphicFrame>
      <p:pic>
        <p:nvPicPr>
          <p:cNvPr id="5" name="Picture 2" descr="gerbgor20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2852"/>
            <a:ext cx="1357290" cy="16925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1" y="214290"/>
            <a:ext cx="70723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defRPr lang="ru-RU" sz="2800" b="1" i="0" u="none" strike="noStrike" kern="1200" baseline="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МП «Развитие автомобильных дорог и    </a:t>
            </a:r>
          </a:p>
          <a:p>
            <a:pPr marL="342900" indent="-342900" algn="ctr">
              <a:defRPr lang="ru-RU" sz="2800" b="1" i="0" u="none" strike="noStrike" kern="1200" baseline="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безопасности дорожного движения на территории Узловского района» на 2021 год   5,1 млн.рублей</a:t>
            </a:r>
            <a:endParaRPr lang="ru-RU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2071678"/>
            <a:ext cx="735811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- ремонт тротуара кв.50 лет Октября;</a:t>
            </a:r>
          </a:p>
          <a:p>
            <a:r>
              <a:rPr lang="ru-RU" b="1" i="1" dirty="0" smtClean="0"/>
              <a:t> -устройство парковки вдоль поликлиники ГУЗ УРБ;</a:t>
            </a:r>
          </a:p>
          <a:p>
            <a:r>
              <a:rPr lang="ru-RU" b="1" i="1" dirty="0" smtClean="0"/>
              <a:t>-проведение обследования моста по ул.Чкалова;</a:t>
            </a:r>
          </a:p>
          <a:p>
            <a:r>
              <a:rPr lang="ru-RU" b="1" i="1" dirty="0" smtClean="0"/>
              <a:t>-оснащение пешеходными ограждениями;</a:t>
            </a:r>
          </a:p>
          <a:p>
            <a:r>
              <a:rPr lang="ru-RU" b="1" i="1" dirty="0" smtClean="0"/>
              <a:t>-проверка проектно-сметной документации;</a:t>
            </a:r>
          </a:p>
          <a:p>
            <a:pPr>
              <a:buFontTx/>
              <a:buChar char="-"/>
            </a:pPr>
            <a:r>
              <a:rPr lang="ru-RU" b="1" i="1" dirty="0" smtClean="0"/>
              <a:t>осуществление строительного контроля.</a:t>
            </a:r>
          </a:p>
          <a:p>
            <a:endParaRPr lang="ru-RU" b="1" i="1" dirty="0" smtClean="0"/>
          </a:p>
          <a:p>
            <a:r>
              <a:rPr lang="ru-RU" sz="2400" b="1" dirty="0" smtClean="0">
                <a:solidFill>
                  <a:srgbClr val="0070C0"/>
                </a:solidFill>
              </a:rPr>
              <a:t>МП «Доступная среда»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Приобретение и установка специализированных </a:t>
            </a:r>
            <a:r>
              <a:rPr lang="ru-RU" sz="2000" b="1" dirty="0" err="1" smtClean="0">
                <a:solidFill>
                  <a:srgbClr val="002060"/>
                </a:solidFill>
              </a:rPr>
              <a:t>биотуалетов</a:t>
            </a:r>
            <a:r>
              <a:rPr lang="ru-RU" sz="2000" b="1" dirty="0" smtClean="0">
                <a:solidFill>
                  <a:srgbClr val="002060"/>
                </a:solidFill>
              </a:rPr>
              <a:t> для инвалидов на территории </a:t>
            </a:r>
            <a:r>
              <a:rPr lang="ru-RU" sz="2000" b="1" dirty="0" err="1" smtClean="0">
                <a:solidFill>
                  <a:srgbClr val="002060"/>
                </a:solidFill>
              </a:rPr>
              <a:t>Узловских</a:t>
            </a:r>
            <a:r>
              <a:rPr lang="ru-RU" sz="2000" b="1" dirty="0" smtClean="0">
                <a:solidFill>
                  <a:srgbClr val="002060"/>
                </a:solidFill>
              </a:rPr>
              <a:t> парков                                                              1,0 млн.рублей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endParaRPr lang="ru-RU" b="1" i="1" dirty="0"/>
          </a:p>
        </p:txBody>
      </p:sp>
      <p:pic>
        <p:nvPicPr>
          <p:cNvPr id="5" name="Picture 2" descr="gerbgor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1357322" cy="1692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1" y="228407"/>
            <a:ext cx="7500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defRPr lang="ru-RU" sz="2800" b="1" i="0" u="none" strike="noStrike" kern="1200" baseline="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МП «Обеспечение качественными услугами ЖКХ население города Узловая </a:t>
            </a:r>
            <a:r>
              <a:rPr lang="ru-RU" sz="2400" b="1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Узловского</a:t>
            </a:r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района»</a:t>
            </a:r>
          </a:p>
          <a:p>
            <a:pPr marL="342900" indent="-342900" algn="ctr">
              <a:defRPr lang="ru-RU" sz="2800" b="1" i="0" u="none" strike="noStrike" kern="1200" baseline="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год     3,0 млн.рублей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1643051"/>
            <a:ext cx="80010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 smtClean="0"/>
          </a:p>
          <a:p>
            <a:pPr algn="ctr"/>
            <a:endParaRPr lang="ru-RU" b="1" i="1" dirty="0" smtClean="0"/>
          </a:p>
          <a:p>
            <a:pPr algn="ctr"/>
            <a:endParaRPr lang="ru-RU" b="1" i="1" dirty="0" smtClean="0"/>
          </a:p>
          <a:p>
            <a:pPr algn="ctr"/>
            <a:endParaRPr lang="ru-RU" b="1" i="1" dirty="0" smtClean="0"/>
          </a:p>
          <a:p>
            <a:pPr algn="ctr"/>
            <a:endParaRPr lang="ru-RU" b="1" i="1" dirty="0" smtClean="0"/>
          </a:p>
          <a:p>
            <a:pPr algn="ctr"/>
            <a:endParaRPr lang="ru-RU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020568"/>
            <a:ext cx="821537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Проведение государственной экспертизы ПСД и результатов инженерных изысканий, проверка достоверности определения сметной стоимости объекта «Строительство водовода для обеспечения централизованного водоснабжения земельных участков, предоставленных многодетным семьям по ул.14 Декабря г.Узловая и расположенных к северу от д.Бибиково Узловского района;</a:t>
            </a:r>
          </a:p>
          <a:p>
            <a:endParaRPr lang="ru-RU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-"/>
            </a:pPr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Разработка ПСД «Строительство модульной котельной для обеспечения централизованного теплоснабжения жилых домов по ул.Новая кв.5-я Пятилетка г.Узловая;</a:t>
            </a:r>
          </a:p>
          <a:p>
            <a:pPr>
              <a:buFontTx/>
              <a:buChar char="-"/>
            </a:pPr>
            <a:endParaRPr lang="ru-RU" sz="2000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Разработка ПСД «Строительство водовода для обеспечения централизованного водоснабжения жилых домов по ул.Новая кв.5-я Пятилетка г.Узловая.</a:t>
            </a:r>
            <a:endParaRPr lang="ru-RU" dirty="0"/>
          </a:p>
        </p:txBody>
      </p:sp>
      <p:pic>
        <p:nvPicPr>
          <p:cNvPr id="7" name="Picture 2" descr="gerbgor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1357322" cy="1692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1" y="454863"/>
            <a:ext cx="7786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defRPr lang="ru-RU" sz="2800" b="1" i="0" u="none" strike="noStrike" kern="1200" baseline="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МП «Формирование современной городской среды» </a:t>
            </a:r>
          </a:p>
          <a:p>
            <a:pPr marL="342900" indent="-342900" algn="ctr">
              <a:defRPr lang="ru-RU" sz="2800" b="1" i="0" u="none" strike="noStrike" kern="1200" baseline="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2021 году предусмотрено 146,4 </a:t>
            </a:r>
            <a:r>
              <a:rPr lang="ru-RU" sz="2400" b="1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млн.руб</a:t>
            </a:r>
            <a:endParaRPr lang="ru-RU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1857364"/>
            <a:ext cx="7358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714488"/>
            <a:ext cx="79296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Ремонт асфальтобетонного покрытия                            		придомовой территории г.Узловая:          420,25 тыс.руб.</a:t>
            </a:r>
          </a:p>
          <a:p>
            <a:r>
              <a:rPr lang="ru-RU" b="1" i="1" dirty="0" smtClean="0"/>
              <a:t>ул.Дзержинского ,д.№№1,3,5,7;                                     		</a:t>
            </a:r>
          </a:p>
          <a:p>
            <a:r>
              <a:rPr lang="ru-RU" b="1" i="1" dirty="0" err="1" smtClean="0"/>
              <a:t>ул.Беклемищева</a:t>
            </a:r>
            <a:r>
              <a:rPr lang="ru-RU" b="1" i="1" dirty="0" smtClean="0"/>
              <a:t>, д.№№22,44,85,87,89,91;</a:t>
            </a:r>
          </a:p>
          <a:p>
            <a:r>
              <a:rPr lang="ru-RU" b="1" i="1" dirty="0" smtClean="0"/>
              <a:t>ул.Трегубова, д№№36,38,40; ул. Гагарина д.№39;</a:t>
            </a:r>
          </a:p>
          <a:p>
            <a:r>
              <a:rPr lang="ru-RU" b="1" i="1" dirty="0" smtClean="0"/>
              <a:t>пер.Транспортный д.№№8,10,11</a:t>
            </a:r>
            <a:endParaRPr lang="ru-RU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878" y="3714752"/>
            <a:ext cx="80010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b="1" dirty="0" smtClean="0"/>
              <a:t> Благоустройство общественной территории </a:t>
            </a:r>
          </a:p>
          <a:p>
            <a:r>
              <a:rPr lang="ru-RU" b="1" dirty="0" smtClean="0"/>
              <a:t>в районе </a:t>
            </a:r>
            <a:r>
              <a:rPr lang="ru-RU" b="1" dirty="0" err="1" smtClean="0"/>
              <a:t>Свиридовского</a:t>
            </a:r>
            <a:r>
              <a:rPr lang="ru-RU" b="1" dirty="0" smtClean="0"/>
              <a:t> пруда </a:t>
            </a:r>
            <a:r>
              <a:rPr lang="ru-RU" b="1" dirty="0" err="1" smtClean="0"/>
              <a:t>Узловского</a:t>
            </a:r>
            <a:r>
              <a:rPr lang="ru-RU" b="1" dirty="0" smtClean="0"/>
              <a:t> района       146,0 </a:t>
            </a:r>
            <a:r>
              <a:rPr lang="ru-RU" b="1" dirty="0" err="1" smtClean="0"/>
              <a:t>млн.руб</a:t>
            </a:r>
            <a:endParaRPr lang="ru-RU" b="1" dirty="0" smtClean="0"/>
          </a:p>
          <a:p>
            <a:r>
              <a:rPr lang="ru-RU" b="1" dirty="0" smtClean="0"/>
              <a:t>включает следующие мероприятия:</a:t>
            </a:r>
          </a:p>
          <a:p>
            <a:r>
              <a:rPr lang="ru-RU" b="1" dirty="0" smtClean="0"/>
              <a:t>   Создание инфраструктуры и благоустройство территории сквера </a:t>
            </a:r>
            <a:r>
              <a:rPr lang="ru-RU" b="1" dirty="0" err="1" smtClean="0"/>
              <a:t>Завенягина</a:t>
            </a:r>
            <a:r>
              <a:rPr lang="ru-RU" b="1" dirty="0" smtClean="0"/>
              <a:t>, пешеходной зоны ул.Трегубова, </a:t>
            </a:r>
            <a:r>
              <a:rPr lang="ru-RU" b="1" dirty="0" err="1" smtClean="0"/>
              <a:t>Свиридовского</a:t>
            </a:r>
            <a:r>
              <a:rPr lang="ru-RU" b="1" dirty="0" smtClean="0"/>
              <a:t> пруда,</a:t>
            </a:r>
          </a:p>
          <a:p>
            <a:r>
              <a:rPr lang="ru-RU" b="1" dirty="0" smtClean="0"/>
              <a:t>Аллеи влюбленных, площади 50 </a:t>
            </a:r>
            <a:r>
              <a:rPr lang="ru-RU" b="1" dirty="0" err="1" smtClean="0"/>
              <a:t>летия</a:t>
            </a:r>
            <a:r>
              <a:rPr lang="ru-RU" b="1" dirty="0" smtClean="0"/>
              <a:t> Победы, территории Дворца Детского творчества;</a:t>
            </a:r>
          </a:p>
          <a:p>
            <a:r>
              <a:rPr lang="ru-RU" b="1" dirty="0" smtClean="0"/>
              <a:t>  Создание и благоустройство ландшафтного парка;</a:t>
            </a:r>
          </a:p>
          <a:p>
            <a:r>
              <a:rPr lang="ru-RU" b="1" dirty="0" smtClean="0"/>
              <a:t>  Разработку и изготовление ПСД на мероприятия.</a:t>
            </a:r>
          </a:p>
        </p:txBody>
      </p:sp>
      <p:pic>
        <p:nvPicPr>
          <p:cNvPr id="7" name="Picture 2" descr="gerbgor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1357322" cy="1692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214290"/>
            <a:ext cx="77867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МП «Обеспечение жильем населения </a:t>
            </a:r>
          </a:p>
          <a:p>
            <a:pPr algn="ctr"/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муниципальном образовании </a:t>
            </a:r>
          </a:p>
          <a:p>
            <a:pPr algn="ctr"/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Узловский район» </a:t>
            </a:r>
          </a:p>
          <a:p>
            <a:pPr algn="ctr"/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2021 год    3,8 млн.рублей ,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4429132"/>
            <a:ext cx="65722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Взносы на капитальный ремонт </a:t>
            </a:r>
          </a:p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общего имущества в многоквартирных домах</a:t>
            </a:r>
          </a:p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 2021 году предусмотрены</a:t>
            </a:r>
          </a:p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сумме 2,6 млн.рублей.</a:t>
            </a:r>
            <a:endParaRPr lang="ru-RU" b="1" i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997839"/>
            <a:ext cx="81439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том числе:</a:t>
            </a: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Снос и вывоз  3 аварийных домов  в г. Узловая по адресу:</a:t>
            </a: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ул.Красноармейская дома №№ 12,22</a:t>
            </a: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Ул. Широкая дом №1      		                             0,9 млн</a:t>
            </a:r>
            <a:r>
              <a:rPr lang="ru-RU" b="1" i="1" dirty="0" smtClean="0"/>
              <a:t>.руб. </a:t>
            </a:r>
            <a:endParaRPr lang="ru-RU" b="1" i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Приобретение квартир для улучшения</a:t>
            </a: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жилищных условий (по решению суда)    		1,0 </a:t>
            </a:r>
            <a:r>
              <a:rPr lang="ru-RU" b="1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млн.руб</a:t>
            </a:r>
            <a:endParaRPr lang="ru-RU" b="1" i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Обеспечение жильем молодых семей        		1,6 </a:t>
            </a:r>
            <a:r>
              <a:rPr lang="ru-RU" b="1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млн.руб</a:t>
            </a:r>
            <a:endParaRPr lang="ru-RU" b="1" i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 descr="gerbgor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1357322" cy="1692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3929066"/>
            <a:ext cx="842968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рамках реализации МП « Содержание и благоустройство территории муниципального образований город Узловая Узловского района» в 2021 году будут выделены бюджетные средства в сумме 61,7 млн.рублей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санитарную уборку города, озеленение, опиловку, содержание городского пляжа «Трестовской пруд» ;</a:t>
            </a:r>
          </a:p>
          <a:p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13,0 млн.рублей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выделяется на содержание городских дорог, проведение ямочного ремонта, обслуживание светофорных объектов.</a:t>
            </a:r>
            <a:endParaRPr lang="ru-RU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0166" y="329493"/>
            <a:ext cx="73581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рамках реализации МП «Благоустройство территории муниципального образований город Узловая Узловского района» в 2021 году будут выделены бюджетные средства в сумме 26,9 млн. </a:t>
            </a:r>
            <a:r>
              <a:rPr lang="ru-RU" sz="2000" b="1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руб</a:t>
            </a:r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0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714488"/>
            <a:ext cx="850112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-на содержание и развитие </a:t>
            </a:r>
            <a:r>
              <a:rPr lang="ru-RU" b="1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Узловских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городских парков 8,65 </a:t>
            </a:r>
            <a:r>
              <a:rPr lang="ru-RU" b="1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млн.руб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>
              <a:buFontTx/>
              <a:buChar char="-"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устройство покрытия для детской площадки в городских парках 2,5 млн.рублей;</a:t>
            </a:r>
          </a:p>
          <a:p>
            <a:pPr>
              <a:buFontTx/>
              <a:buChar char="-"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уличное освещение г.Узловая млн.рублей 12,5 млн.рублей;</a:t>
            </a:r>
          </a:p>
          <a:p>
            <a:pPr>
              <a:buFontTx/>
              <a:buChar char="-"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Обеспечение уличного освещения по ул.Западная, </a:t>
            </a:r>
            <a:r>
              <a:rPr lang="ru-RU" b="1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. </a:t>
            </a:r>
            <a:r>
              <a:rPr lang="ru-RU" b="1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Дубовская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территория детской площадки кв.50 лет Октября  г.Узловая        2,2 млн.рублей;</a:t>
            </a:r>
          </a:p>
          <a:p>
            <a:pPr>
              <a:buFontTx/>
              <a:buChar char="-"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приобретение малых архитектурных форм 0,5 млн.руб.</a:t>
            </a:r>
          </a:p>
        </p:txBody>
      </p:sp>
      <p:pic>
        <p:nvPicPr>
          <p:cNvPr id="29698" name="Picture 2" descr="gerbgor20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357322" cy="1692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7290" y="214290"/>
            <a:ext cx="77867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рамках реализации </a:t>
            </a:r>
          </a:p>
          <a:p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МП «Развитие культуры  в муниципальном образовании </a:t>
            </a:r>
          </a:p>
          <a:p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Узловский район» в 2021 году  будут выделены </a:t>
            </a:r>
          </a:p>
          <a:p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бюджетные средства в сумме 51,4 </a:t>
            </a:r>
            <a:r>
              <a:rPr lang="ru-RU" sz="2000" b="1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млн.руб</a:t>
            </a:r>
            <a:endParaRPr lang="ru-RU" sz="2000" b="1" dirty="0" smtClean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000504"/>
            <a:ext cx="8501122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рамках реализации </a:t>
            </a:r>
          </a:p>
          <a:p>
            <a:r>
              <a:rPr lang="ru-RU" sz="20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МП «Развитие физической культуры и спорта в муниципальном образовании город Узловая Узловского района» в 2021 году предусматриваются расходы в сумме 13,9 млн.рублей,</a:t>
            </a: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том числе :</a:t>
            </a:r>
          </a:p>
          <a:p>
            <a:pPr>
              <a:buFontTx/>
              <a:buChar char="-"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содержание МУ «Центр спорта» 		13 ,0 млн.рублей;</a:t>
            </a:r>
          </a:p>
          <a:p>
            <a:pPr>
              <a:buFontTx/>
              <a:buChar char="-"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проведение спортивных мероприятий     	0,4 млн.рублей;</a:t>
            </a:r>
          </a:p>
          <a:p>
            <a:pPr>
              <a:buFontTx/>
              <a:buChar char="-"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разработка ПСД  для строительства раздевалки для хоккейной коробки, расположенной ул.Горького 30 г.Узловая </a:t>
            </a:r>
            <a:r>
              <a:rPr lang="ru-RU" b="1" i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0,5 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млн.рублей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714488"/>
            <a:ext cx="850112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Содержание МКУ «</a:t>
            </a:r>
            <a:r>
              <a:rPr lang="ru-RU" b="1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Узловская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городская </a:t>
            </a: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централизованная библиотечная система»              20,137 млн.рублей;</a:t>
            </a:r>
          </a:p>
          <a:p>
            <a:pPr>
              <a:buFontTx/>
              <a:buChar char="-"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Содержание МБУК Молодежный театр 	          15,7  млн.рублей;</a:t>
            </a:r>
          </a:p>
          <a:p>
            <a:pPr>
              <a:buFontTx/>
              <a:buChar char="-"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Содержание МБУК городской дом культуры «Ровесник»</a:t>
            </a: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						          15,5 млн.рублей; </a:t>
            </a: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Проведение культурно-массовых мероприятий        2,0 млн.рублей;</a:t>
            </a: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Расходы на выплату заработной платы </a:t>
            </a: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работникам культуры составят 		           44,8 млн.рублей.</a:t>
            </a:r>
          </a:p>
        </p:txBody>
      </p:sp>
      <p:pic>
        <p:nvPicPr>
          <p:cNvPr id="8" name="Picture 2" descr="gerbgor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1357322" cy="1692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429684" cy="6322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 bwMode="auto">
          <a:xfrm>
            <a:off x="428596" y="3357562"/>
            <a:ext cx="4143404" cy="3143272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ru-RU" dirty="0" smtClean="0">
                <a:solidFill>
                  <a:schemeClr val="tx2"/>
                </a:solidFill>
                <a:latin typeface="Arial" pitchFamily="34" charset="0"/>
              </a:rPr>
              <a:t>По результатам конкурса на 2021 год отобраны 4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объекта г.Узловая: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 Ремонт покрытия дороги по ул.Панфиловцев 2,6 млн.рублей;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 капитальный ремонт мягкой кровли д.29 ул.Октябрьская 1,4 млн.рублей;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благоустройство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 сквера Ветеранов 4,98 </a:t>
            </a:r>
            <a:r>
              <a:rPr kumimoji="0" lang="ru-RU" sz="1800" b="0" i="0" u="none" strike="noStrike" cap="none" normalizeH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млн.руб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;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ru-RU" baseline="0" dirty="0" smtClean="0">
                <a:solidFill>
                  <a:schemeClr val="tx2"/>
                </a:solidFill>
                <a:latin typeface="Arial" pitchFamily="34" charset="0"/>
              </a:rPr>
              <a:t>- Устройство детской площадки в парке железнодорожников 4,95 млн.руб.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714876" y="785794"/>
            <a:ext cx="3929090" cy="2357454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Общий объем средств на реализацию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 НБ – 13,9 млн.руб., 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в том числе: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ru-RU" baseline="0" dirty="0" smtClean="0">
                <a:solidFill>
                  <a:schemeClr val="tx2"/>
                </a:solidFill>
                <a:latin typeface="Arial" pitchFamily="34" charset="0"/>
              </a:rPr>
              <a:t>Бюджет Тульской области  8,3  млн. руб.;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</a:rPr>
              <a:t>Бюджет Узловского района 3,4 млн. руб.;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ru-RU" baseline="0" dirty="0" smtClean="0">
                <a:solidFill>
                  <a:schemeClr val="tx2"/>
                </a:solidFill>
                <a:latin typeface="Arial" pitchFamily="34" charset="0"/>
              </a:rPr>
              <a:t>Средства населения 2,2 млн. руб</a:t>
            </a:r>
            <a:r>
              <a:rPr lang="ru-RU" dirty="0" smtClean="0">
                <a:solidFill>
                  <a:schemeClr val="tx2"/>
                </a:solidFill>
                <a:latin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285728"/>
            <a:ext cx="7715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МО г.УЗЛОВАЯ </a:t>
            </a:r>
          </a:p>
          <a:p>
            <a:pPr marL="342900" indent="-342900"/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УЗЛОВСКОГО РАЙОНА </a:t>
            </a:r>
          </a:p>
          <a:p>
            <a:pPr marL="342900" indent="-342900"/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НА 2021 год</a:t>
            </a:r>
            <a:endParaRPr lang="ru-RU" sz="24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1357298"/>
            <a:ext cx="7786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785926"/>
          <a:ext cx="8786842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072198" y="6429396"/>
            <a:ext cx="3000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/>
              <a:t>Данные указаны в млн. рублей</a:t>
            </a:r>
            <a:endParaRPr lang="ru-RU" sz="1400" b="1" i="1" dirty="0"/>
          </a:p>
        </p:txBody>
      </p:sp>
      <p:pic>
        <p:nvPicPr>
          <p:cNvPr id="9" name="Рисунок 8" descr="Defitsit-byudzhet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428604"/>
            <a:ext cx="3714776" cy="307181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" name="Picture 2" descr="gerbgor20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42852"/>
            <a:ext cx="1357322" cy="1692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228407"/>
            <a:ext cx="7715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МО г.УЗЛОВАЯ </a:t>
            </a:r>
          </a:p>
          <a:p>
            <a:pPr marL="342900" indent="-342900"/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УЗЛОВСКОГО РАЙОНА </a:t>
            </a:r>
          </a:p>
          <a:p>
            <a:pPr marL="342900" indent="-342900"/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НА 2022 год</a:t>
            </a:r>
            <a:endParaRPr lang="ru-RU" sz="24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1357298"/>
            <a:ext cx="7786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785926"/>
          <a:ext cx="8786842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Рисунок 8" descr="Defitsit-byudzhet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428604"/>
            <a:ext cx="3714776" cy="307181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0" name="TextBox 9"/>
          <p:cNvSpPr txBox="1"/>
          <p:nvPr/>
        </p:nvSpPr>
        <p:spPr>
          <a:xfrm>
            <a:off x="6072198" y="6429396"/>
            <a:ext cx="3000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/>
              <a:t>Данные указаны в млн. рублей</a:t>
            </a:r>
            <a:endParaRPr lang="ru-RU" sz="1400" b="1" i="1" dirty="0"/>
          </a:p>
        </p:txBody>
      </p:sp>
      <p:pic>
        <p:nvPicPr>
          <p:cNvPr id="8" name="Picture 2" descr="gerbgor20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42852"/>
            <a:ext cx="1357322" cy="1692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357166"/>
            <a:ext cx="7715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МО г.УЗЛОВАЯ </a:t>
            </a:r>
          </a:p>
          <a:p>
            <a:pPr marL="342900" indent="-342900"/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УЗЛОВСКОГО РАЙОНА </a:t>
            </a:r>
          </a:p>
          <a:p>
            <a:pPr marL="342900" indent="-342900"/>
            <a:r>
              <a:rPr lang="ru-RU" sz="24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НА 2023 год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57290" y="1357298"/>
            <a:ext cx="7786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endParaRPr lang="ru-RU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785926"/>
          <a:ext cx="8786842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Рисунок 8" descr="Defitsit-byudzhet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428604"/>
            <a:ext cx="3714776" cy="307181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0" name="TextBox 9"/>
          <p:cNvSpPr txBox="1"/>
          <p:nvPr/>
        </p:nvSpPr>
        <p:spPr>
          <a:xfrm>
            <a:off x="6072198" y="6429396"/>
            <a:ext cx="3000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/>
              <a:t>Данные указаны в млн. рублей</a:t>
            </a:r>
            <a:endParaRPr lang="ru-RU" sz="1400" b="1" i="1" dirty="0"/>
          </a:p>
        </p:txBody>
      </p:sp>
      <p:pic>
        <p:nvPicPr>
          <p:cNvPr id="8" name="Picture 2" descr="gerbgor20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42852"/>
            <a:ext cx="1357322" cy="1692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04" y="285728"/>
            <a:ext cx="70008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доходной части бюджета </a:t>
            </a:r>
          </a:p>
          <a:p>
            <a:pPr marL="342900" indent="-342900" algn="ctr"/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муниципального образования г.Узловая</a:t>
            </a:r>
          </a:p>
          <a:p>
            <a:pPr marL="342900" indent="-342900" algn="ctr"/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Узловского</a:t>
            </a:r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 на 2021 год </a:t>
            </a:r>
          </a:p>
          <a:p>
            <a:endParaRPr lang="ru-RU" sz="28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14282" y="1857364"/>
          <a:ext cx="8715436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43604" y="6357958"/>
            <a:ext cx="3000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/>
              <a:t>Данные указаны в млн. рублей</a:t>
            </a:r>
            <a:endParaRPr lang="ru-RU" sz="1400" b="1" i="1" dirty="0"/>
          </a:p>
        </p:txBody>
      </p:sp>
      <p:pic>
        <p:nvPicPr>
          <p:cNvPr id="7" name="Picture 2" descr="gerbgor20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357322" cy="1692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428596" y="1714488"/>
          <a:ext cx="8358246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72198" y="6357958"/>
            <a:ext cx="3000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/>
              <a:t>Данные указаны в млн. рублей</a:t>
            </a:r>
            <a:endParaRPr lang="ru-RU" sz="1400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214290"/>
            <a:ext cx="70723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defRPr lang="ru-RU" sz="2800" b="1" i="0" u="none" strike="noStrike" kern="1200" baseline="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налоговых доходов бюджета муниципального образования город Узловая Узловского района  на 2021 год</a:t>
            </a:r>
          </a:p>
        </p:txBody>
      </p:sp>
      <p:pic>
        <p:nvPicPr>
          <p:cNvPr id="7" name="Picture 2" descr="gerbgor20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357322" cy="1692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14480" y="214290"/>
            <a:ext cx="667907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defRPr lang="ru-RU" sz="2800" b="1" i="0" u="none" strike="noStrike" kern="1200" baseline="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неналоговых доходов </a:t>
            </a:r>
          </a:p>
          <a:p>
            <a:pPr marL="342900" indent="-342900" algn="ctr">
              <a:defRPr lang="ru-RU" sz="2800" b="1" i="0" u="none" strike="noStrike" kern="1200" baseline="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бюджета муниципального образования</a:t>
            </a:r>
          </a:p>
          <a:p>
            <a:pPr marL="342900" indent="-342900" algn="ctr">
              <a:defRPr lang="ru-RU" sz="2800" b="1" i="0" u="none" strike="noStrike" kern="1200" baseline="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г.Узловая </a:t>
            </a:r>
            <a:r>
              <a:rPr lang="ru-RU" sz="2800" b="1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Узловского</a:t>
            </a:r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  на 2021 год</a:t>
            </a:r>
            <a:endParaRPr lang="ru-RU" sz="28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57158" y="1857364"/>
          <a:ext cx="8501122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72198" y="6357958"/>
            <a:ext cx="3000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/>
              <a:t>Данные указаны в млн. рублей</a:t>
            </a:r>
            <a:endParaRPr lang="ru-RU" sz="1400" b="1" i="1" dirty="0"/>
          </a:p>
        </p:txBody>
      </p:sp>
      <p:pic>
        <p:nvPicPr>
          <p:cNvPr id="7" name="Picture 2" descr="gerbgor20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06" y="214290"/>
            <a:ext cx="1357322" cy="1692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285728"/>
            <a:ext cx="777526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defRPr lang="ru-RU" sz="2800" b="1" i="0" u="none" strike="noStrike" kern="1200" baseline="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безвозмездных поступлений </a:t>
            </a:r>
          </a:p>
          <a:p>
            <a:pPr marL="342900" indent="-342900" algn="ctr">
              <a:defRPr lang="ru-RU" sz="2800" b="1" i="0" u="none" strike="noStrike" kern="1200" baseline="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бюджет муниципального образования </a:t>
            </a:r>
          </a:p>
          <a:p>
            <a:pPr marL="342900" indent="-342900" algn="ctr">
              <a:defRPr lang="ru-RU" sz="2800" b="1" i="0" u="none" strike="noStrike" kern="1200" baseline="0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Узловая </a:t>
            </a:r>
            <a:r>
              <a:rPr lang="ru-RU" sz="2800" b="1" dirty="0" err="1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Узловского</a:t>
            </a:r>
            <a:r>
              <a:rPr lang="ru-RU" sz="2800" b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района  в 2021 году</a:t>
            </a:r>
            <a:endParaRPr lang="ru-RU" sz="2800" b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85720" y="1857364"/>
          <a:ext cx="8572560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72198" y="6429396"/>
            <a:ext cx="3000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/>
              <a:t>Данные указаны в млн. рублей</a:t>
            </a:r>
            <a:endParaRPr lang="ru-RU" sz="1400" b="1" i="1" dirty="0"/>
          </a:p>
        </p:txBody>
      </p:sp>
      <p:pic>
        <p:nvPicPr>
          <p:cNvPr id="7" name="Picture 2" descr="gerbgor20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357322" cy="16925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285720" y="2071678"/>
          <a:ext cx="8572500" cy="4357718"/>
        </p:xfrm>
        <a:graphic>
          <a:graphicData uri="http://schemas.openxmlformats.org/presentationml/2006/ole">
            <p:oleObj spid="_x0000_s1026" name="Worksheet" r:id="rId4" imgW="8610542" imgH="3733698" progId="Excel.Sheet.8">
              <p:embed/>
            </p:oleObj>
          </a:graphicData>
        </a:graphic>
      </p:graphicFrame>
      <p:sp>
        <p:nvSpPr>
          <p:cNvPr id="819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71472" y="642918"/>
            <a:ext cx="8391555" cy="806437"/>
          </a:xfr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5400000" scaled="1"/>
          </a:gradFill>
          <a:ln cap="flat">
            <a:solidFill>
              <a:srgbClr val="4A7EBB"/>
            </a:solidFill>
          </a:ln>
          <a:effectLst>
            <a:outerShdw dist="20000" dir="5400000" algn="ctr" rotWithShape="0">
              <a:srgbClr val="000000">
                <a:alpha val="37000"/>
              </a:srgbClr>
            </a:outerShdw>
          </a:effectLst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altLang="en-US" sz="19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Расходы  бюджета МО г.Узловая </a:t>
            </a:r>
            <a:br>
              <a:rPr lang="ru-RU" altLang="en-US" sz="19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en-US" sz="19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altLang="en-US" sz="1900" b="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Узловского</a:t>
            </a:r>
            <a:r>
              <a:rPr lang="ru-RU" altLang="en-US" sz="19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района на  2021 год  357,065 млн.рублей</a:t>
            </a:r>
            <a:r>
              <a:rPr lang="en-US" sz="19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19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endParaRPr lang="ru-RU" altLang="en-US" sz="13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gerbgor201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142852"/>
            <a:ext cx="1357322" cy="16925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2079</TotalTime>
  <Words>778</Words>
  <Application>Microsoft Office PowerPoint</Application>
  <PresentationFormat>Экран (4:3)</PresentationFormat>
  <Paragraphs>131</Paragraphs>
  <Slides>17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Трек</vt:lpstr>
      <vt:lpstr>Worksheet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Расходы  бюджета МО г.Узловая    Узловского района на  2021 год  357,065 млн.рублей </vt:lpstr>
      <vt:lpstr> Объем расходов  бюджета  МО г.Узловая Узловского района  на финансовое обеспечение муниципальных программ 95% общей суммы расходов муниципального бюджета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ФУ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TIZibailo</dc:creator>
  <cp:lastModifiedBy>GessEA</cp:lastModifiedBy>
  <cp:revision>246</cp:revision>
  <dcterms:created xsi:type="dcterms:W3CDTF">2018-11-27T05:56:23Z</dcterms:created>
  <dcterms:modified xsi:type="dcterms:W3CDTF">2021-02-04T07:48:17Z</dcterms:modified>
</cp:coreProperties>
</file>