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60" r:id="rId3"/>
    <p:sldId id="291" r:id="rId4"/>
    <p:sldId id="292" r:id="rId5"/>
    <p:sldId id="272" r:id="rId6"/>
    <p:sldId id="300" r:id="rId7"/>
    <p:sldId id="263" r:id="rId8"/>
    <p:sldId id="264" r:id="rId9"/>
    <p:sldId id="278" r:id="rId10"/>
    <p:sldId id="284" r:id="rId11"/>
    <p:sldId id="285" r:id="rId12"/>
    <p:sldId id="277" r:id="rId13"/>
    <p:sldId id="281" r:id="rId14"/>
    <p:sldId id="293" r:id="rId15"/>
    <p:sldId id="294" r:id="rId16"/>
    <p:sldId id="295" r:id="rId17"/>
    <p:sldId id="282" r:id="rId18"/>
    <p:sldId id="301" r:id="rId19"/>
    <p:sldId id="297" r:id="rId20"/>
    <p:sldId id="302" r:id="rId21"/>
    <p:sldId id="304" r:id="rId22"/>
    <p:sldId id="303" r:id="rId23"/>
    <p:sldId id="283" r:id="rId24"/>
    <p:sldId id="275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3366CC"/>
    <a:srgbClr val="0066CC"/>
    <a:srgbClr val="0099FF"/>
    <a:srgbClr val="4046C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7931" autoAdjust="0"/>
  </p:normalViewPr>
  <p:slideViewPr>
    <p:cSldViewPr>
      <p:cViewPr varScale="1">
        <p:scale>
          <a:sx n="74" d="100"/>
          <a:sy n="74" d="100"/>
        </p:scale>
        <p:origin x="-108" y="-5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5"/>
  <c:chart>
    <c:autoTitleDeleted val="1"/>
    <c:view3D>
      <c:rAngAx val="1"/>
    </c:view3D>
    <c:floor>
      <c:spPr>
        <a:solidFill>
          <a:srgbClr val="EEECE1">
            <a:alpha val="55000"/>
          </a:srgbClr>
        </a:solidFill>
        <a:ln>
          <a:noFill/>
        </a:ln>
      </c:spPr>
    </c:floor>
    <c:sideWall>
      <c:spPr>
        <a:noFill/>
        <a:ln>
          <a:noFill/>
        </a:ln>
      </c:spPr>
    </c:sideWall>
    <c:backWall>
      <c:spPr>
        <a:noFill/>
        <a:ln>
          <a:noFill/>
        </a:ln>
      </c:spPr>
    </c:backWall>
    <c:plotArea>
      <c:layout>
        <c:manualLayout>
          <c:layoutTarget val="inner"/>
          <c:xMode val="edge"/>
          <c:yMode val="edge"/>
          <c:x val="0"/>
          <c:y val="1.4814711124798197E-2"/>
          <c:w val="1"/>
          <c:h val="0.86018855511072534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00B050"/>
              </a:solidFill>
            </c:spPr>
          </c:dPt>
          <c:dLbls>
            <c:dLbl>
              <c:idx val="0"/>
              <c:layout>
                <c:manualLayout>
                  <c:x val="-1.5325622413348721E-3"/>
                  <c:y val="-2.461521233043410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2 326 692,2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1.3793060172013821E-2"/>
                  <c:y val="-4.1025353884056488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2 392940,2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2.7586120344027642E-2"/>
                  <c:y val="-7.6580660583572199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66 248,0</a:t>
                    </a:r>
                  </a:p>
                  <a:p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b="1">
                    <a:solidFill>
                      <a:schemeClr val="accent1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доходы</c:v>
                </c:pt>
                <c:pt idx="1">
                  <c:v>расходы</c:v>
                </c:pt>
                <c:pt idx="2">
                  <c:v>дефицит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2270882.4</c:v>
                </c:pt>
                <c:pt idx="1">
                  <c:v>2337130.4</c:v>
                </c:pt>
                <c:pt idx="2">
                  <c:v>66248</c:v>
                </c:pt>
              </c:numCache>
            </c:numRef>
          </c:val>
        </c:ser>
        <c:shape val="pyramid"/>
        <c:axId val="115370240"/>
        <c:axId val="117456896"/>
        <c:axId val="0"/>
      </c:bar3DChart>
      <c:catAx>
        <c:axId val="115370240"/>
        <c:scaling>
          <c:orientation val="minMax"/>
        </c:scaling>
        <c:axPos val="b"/>
        <c:tickLblPos val="nextTo"/>
        <c:crossAx val="117456896"/>
        <c:crosses val="autoZero"/>
        <c:auto val="1"/>
        <c:lblAlgn val="ctr"/>
        <c:lblOffset val="100"/>
      </c:catAx>
      <c:valAx>
        <c:axId val="117456896"/>
        <c:scaling>
          <c:orientation val="minMax"/>
        </c:scaling>
        <c:delete val="1"/>
        <c:axPos val="l"/>
        <c:majorGridlines>
          <c:spPr>
            <a:ln w="0">
              <a:solidFill>
                <a:schemeClr val="bg2"/>
              </a:solidFill>
            </a:ln>
          </c:spPr>
        </c:majorGridlines>
        <c:numFmt formatCode="General" sourceLinked="1"/>
        <c:tickLblPos val="nextTo"/>
        <c:crossAx val="115370240"/>
        <c:crosses val="autoZero"/>
        <c:crossBetween val="between"/>
      </c:valAx>
      <c:spPr>
        <a:noFill/>
        <a:ln>
          <a:noFill/>
        </a:ln>
      </c:spPr>
    </c:plotArea>
    <c:plotVisOnly val="1"/>
  </c:chart>
  <c:spPr>
    <a:noFill/>
    <a:ln>
      <a:noFill/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5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layout>
                <c:manualLayout>
                  <c:x val="6.0778302050454105E-3"/>
                  <c:y val="0.13122973629261289"/>
                </c:manualLayout>
              </c:layout>
              <c:showVal val="1"/>
            </c:dLbl>
            <c:dLbl>
              <c:idx val="1"/>
              <c:layout>
                <c:manualLayout>
                  <c:x val="1.0636202858829373E-2"/>
                  <c:y val="0.14889527771661848"/>
                </c:manualLayout>
              </c:layout>
              <c:showVal val="1"/>
            </c:dLbl>
            <c:dLbl>
              <c:idx val="2"/>
              <c:layout>
                <c:manualLayout>
                  <c:x val="1.3675117961352181E-2"/>
                  <c:y val="0.15394257526633556"/>
                </c:manualLayout>
              </c:layout>
              <c:showVal val="1"/>
            </c:dLbl>
            <c:dLbl>
              <c:idx val="3"/>
              <c:layout>
                <c:manualLayout>
                  <c:x val="1.2155660410090818E-2"/>
                  <c:y val="0.21198642945470841"/>
                </c:manualLayout>
              </c:layout>
              <c:showVal val="1"/>
            </c:dLbl>
            <c:showVal val="1"/>
          </c:dLbls>
          <c:cat>
            <c:strRef>
              <c:f>Лист1!$A$2:$A$5</c:f>
              <c:strCache>
                <c:ptCount val="4"/>
                <c:pt idx="0">
                  <c:v>2020 год</c:v>
                </c:pt>
                <c:pt idx="1">
                  <c:v>2021 год</c:v>
                </c:pt>
                <c:pt idx="2">
                  <c:v>2022 год</c:v>
                </c:pt>
                <c:pt idx="3">
                  <c:v>01.01.2023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25</c:v>
                </c:pt>
                <c:pt idx="1">
                  <c:v>43.75</c:v>
                </c:pt>
                <c:pt idx="2">
                  <c:v>66</c:v>
                </c:pt>
                <c:pt idx="3">
                  <c:v>95.5</c:v>
                </c:pt>
              </c:numCache>
            </c:numRef>
          </c:val>
        </c:ser>
        <c:shape val="cylinder"/>
        <c:axId val="160486528"/>
        <c:axId val="158323840"/>
        <c:axId val="0"/>
      </c:bar3DChart>
      <c:catAx>
        <c:axId val="160486528"/>
        <c:scaling>
          <c:orientation val="minMax"/>
        </c:scaling>
        <c:axPos val="b"/>
        <c:tickLblPos val="nextTo"/>
        <c:crossAx val="158323840"/>
        <c:crosses val="autoZero"/>
        <c:auto val="1"/>
        <c:lblAlgn val="ctr"/>
        <c:lblOffset val="100"/>
      </c:catAx>
      <c:valAx>
        <c:axId val="158323840"/>
        <c:scaling>
          <c:orientation val="minMax"/>
        </c:scaling>
        <c:delete val="1"/>
        <c:axPos val="l"/>
        <c:majorGridlines/>
        <c:numFmt formatCode="General" sourceLinked="1"/>
        <c:tickLblPos val="nextTo"/>
        <c:crossAx val="16048652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5"/>
  <c:chart>
    <c:autoTitleDeleted val="1"/>
    <c:view3D>
      <c:rAngAx val="1"/>
    </c:view3D>
    <c:floor>
      <c:spPr>
        <a:solidFill>
          <a:srgbClr val="EEECE1">
            <a:alpha val="52000"/>
          </a:srgbClr>
        </a:solidFill>
      </c:spPr>
    </c:floor>
    <c:sideWall>
      <c:spPr>
        <a:noFill/>
        <a:ln>
          <a:noFill/>
        </a:ln>
      </c:spPr>
    </c:sideWall>
    <c:backWall>
      <c:spPr>
        <a:noFill/>
        <a:ln>
          <a:noFill/>
        </a:ln>
      </c:spPr>
    </c:backWall>
    <c:plotArea>
      <c:layout>
        <c:manualLayout>
          <c:layoutTarget val="inner"/>
          <c:xMode val="edge"/>
          <c:yMode val="edge"/>
          <c:x val="0"/>
          <c:y val="1.4814711124798194E-2"/>
          <c:w val="1"/>
          <c:h val="0.86018855511072534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00B050"/>
              </a:solidFill>
            </c:spPr>
          </c:dPt>
          <c:dLbls>
            <c:dLbl>
              <c:idx val="0"/>
              <c:layout>
                <c:manualLayout>
                  <c:x val="-1.5326829155271071E-3"/>
                  <c:y val="-1.91451651458931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2 799 755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3.0651244826697646E-3"/>
                  <c:y val="-6.837558980676088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2 864 014</a:t>
                    </a:r>
                  </a:p>
                  <a:p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0"/>
                  <c:y val="-7.6580660583572199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64 259</a:t>
                    </a:r>
                    <a:r>
                      <a:rPr lang="en-US" dirty="0" smtClean="0"/>
                      <a:t>,</a:t>
                    </a:r>
                    <a:r>
                      <a:rPr lang="ru-RU" dirty="0" smtClean="0"/>
                      <a:t>0</a:t>
                    </a:r>
                  </a:p>
                  <a:p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b="1">
                    <a:solidFill>
                      <a:schemeClr val="accent1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доходы</c:v>
                </c:pt>
                <c:pt idx="1">
                  <c:v>расходы</c:v>
                </c:pt>
                <c:pt idx="2">
                  <c:v>дефицит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2799755.3</c:v>
                </c:pt>
                <c:pt idx="1">
                  <c:v>2864014.3</c:v>
                </c:pt>
                <c:pt idx="2">
                  <c:v>64259</c:v>
                </c:pt>
              </c:numCache>
            </c:numRef>
          </c:val>
        </c:ser>
        <c:shape val="pyramid"/>
        <c:axId val="119957760"/>
        <c:axId val="119963648"/>
        <c:axId val="0"/>
      </c:bar3DChart>
      <c:catAx>
        <c:axId val="119957760"/>
        <c:scaling>
          <c:orientation val="minMax"/>
        </c:scaling>
        <c:axPos val="b"/>
        <c:tickLblPos val="nextTo"/>
        <c:crossAx val="119963648"/>
        <c:crosses val="autoZero"/>
        <c:auto val="1"/>
        <c:lblAlgn val="ctr"/>
        <c:lblOffset val="100"/>
      </c:catAx>
      <c:valAx>
        <c:axId val="119963648"/>
        <c:scaling>
          <c:orientation val="minMax"/>
        </c:scaling>
        <c:delete val="1"/>
        <c:axPos val="l"/>
        <c:majorGridlines>
          <c:spPr>
            <a:ln w="0">
              <a:solidFill>
                <a:schemeClr val="bg2"/>
              </a:solidFill>
            </a:ln>
          </c:spPr>
        </c:majorGridlines>
        <c:numFmt formatCode="General" sourceLinked="1"/>
        <c:tickLblPos val="nextTo"/>
        <c:crossAx val="119957760"/>
        <c:crosses val="autoZero"/>
        <c:crossBetween val="between"/>
      </c:valAx>
      <c:spPr>
        <a:noFill/>
        <a:ln>
          <a:noFill/>
        </a:ln>
      </c:spPr>
    </c:plotArea>
    <c:plotVisOnly val="1"/>
  </c:chart>
  <c:spPr>
    <a:noFill/>
    <a:ln>
      <a:noFill/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5"/>
  <c:chart>
    <c:autoTitleDeleted val="1"/>
    <c:view3D>
      <c:rAngAx val="1"/>
    </c:view3D>
    <c:floor>
      <c:spPr>
        <a:solidFill>
          <a:srgbClr val="EEECE1">
            <a:alpha val="45000"/>
          </a:srgbClr>
        </a:solidFill>
      </c:spPr>
    </c:floor>
    <c:sideWall>
      <c:spPr>
        <a:noFill/>
        <a:ln>
          <a:noFill/>
        </a:ln>
      </c:spPr>
    </c:sideWall>
    <c:backWall>
      <c:spPr>
        <a:noFill/>
        <a:ln>
          <a:noFill/>
        </a:ln>
      </c:spPr>
    </c:backWall>
    <c:plotArea>
      <c:layout>
        <c:manualLayout>
          <c:layoutTarget val="inner"/>
          <c:xMode val="edge"/>
          <c:yMode val="edge"/>
          <c:x val="0"/>
          <c:y val="1.4814711124798194E-2"/>
          <c:w val="1"/>
          <c:h val="0.86018855511072534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00B050"/>
              </a:solidFill>
            </c:spPr>
          </c:dPt>
          <c:dLbls>
            <c:dLbl>
              <c:idx val="0"/>
              <c:layout>
                <c:manualLayout>
                  <c:x val="-1.5325622413348721E-3"/>
                  <c:y val="-2.461521233043401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2 095 462,1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3.0651244826697646E-3"/>
                  <c:y val="-6.837558980676088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2 148 136,1</a:t>
                    </a:r>
                  </a:p>
                  <a:p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0"/>
                  <c:y val="-7.6580660583572199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52 674,0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b="1">
                    <a:solidFill>
                      <a:schemeClr val="accent1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доходы</c:v>
                </c:pt>
                <c:pt idx="1">
                  <c:v>расходы</c:v>
                </c:pt>
                <c:pt idx="2">
                  <c:v>дефицит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2095462.1</c:v>
                </c:pt>
                <c:pt idx="1">
                  <c:v>2148136.1</c:v>
                </c:pt>
                <c:pt idx="2">
                  <c:v>52674</c:v>
                </c:pt>
              </c:numCache>
            </c:numRef>
          </c:val>
        </c:ser>
        <c:shape val="pyramid"/>
        <c:axId val="120041856"/>
        <c:axId val="120043392"/>
        <c:axId val="0"/>
      </c:bar3DChart>
      <c:catAx>
        <c:axId val="120041856"/>
        <c:scaling>
          <c:orientation val="minMax"/>
        </c:scaling>
        <c:axPos val="b"/>
        <c:tickLblPos val="nextTo"/>
        <c:crossAx val="120043392"/>
        <c:crosses val="autoZero"/>
        <c:auto val="1"/>
        <c:lblAlgn val="ctr"/>
        <c:lblOffset val="100"/>
      </c:catAx>
      <c:valAx>
        <c:axId val="120043392"/>
        <c:scaling>
          <c:orientation val="minMax"/>
        </c:scaling>
        <c:delete val="1"/>
        <c:axPos val="l"/>
        <c:majorGridlines>
          <c:spPr>
            <a:ln w="0">
              <a:solidFill>
                <a:schemeClr val="bg2"/>
              </a:solidFill>
            </a:ln>
          </c:spPr>
        </c:majorGridlines>
        <c:numFmt formatCode="General" sourceLinked="1"/>
        <c:tickLblPos val="nextTo"/>
        <c:crossAx val="120041856"/>
        <c:crosses val="autoZero"/>
        <c:crossBetween val="between"/>
      </c:valAx>
    </c:plotArea>
    <c:plotVisOnly val="1"/>
  </c:chart>
  <c:spPr>
    <a:noFill/>
    <a:ln>
      <a:noFill/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008216915367172E-2"/>
          <c:y val="2.900579442354189E-2"/>
          <c:w val="0.5874133586329161"/>
          <c:h val="0.8621177946540046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1"/>
              <c:layout>
                <c:manualLayout>
                  <c:x val="1.231094886779293E-2"/>
                  <c:y val="-8.754118428970098E-2"/>
                </c:manualLayout>
              </c:layout>
              <c:tx>
                <c:rich>
                  <a:bodyPr/>
                  <a:lstStyle/>
                  <a:p>
                    <a:pPr>
                      <a:defRPr sz="16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defRPr>
                    </a:pPr>
                    <a:r>
                      <a:rPr lang="en-US" sz="1600" dirty="0" smtClean="0"/>
                      <a:t>1</a:t>
                    </a:r>
                    <a:r>
                      <a:rPr lang="ru-RU" sz="1600" dirty="0" smtClean="0"/>
                      <a:t>05 483</a:t>
                    </a:r>
                    <a:r>
                      <a:rPr lang="en-US" sz="1600" dirty="0" smtClean="0"/>
                      <a:t>,</a:t>
                    </a:r>
                    <a:r>
                      <a:rPr lang="ru-RU" sz="1600" dirty="0" smtClean="0"/>
                      <a:t>7</a:t>
                    </a:r>
                    <a:endParaRPr lang="en-US" sz="1600" dirty="0"/>
                  </a:p>
                </c:rich>
              </c:tx>
              <c:spPr/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</a:t>
                    </a:r>
                    <a:r>
                      <a:rPr lang="ru-RU" dirty="0" smtClean="0"/>
                      <a:t> 534 789,2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#,##0.00</c:formatCode>
                <c:ptCount val="3"/>
                <c:pt idx="0">
                  <c:v>630609.6</c:v>
                </c:pt>
                <c:pt idx="1">
                  <c:v>105483.7</c:v>
                </c:pt>
                <c:pt idx="2" formatCode="General">
                  <c:v>1534789.2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4242910590007762"/>
          <c:y val="0.50875330833141619"/>
          <c:w val="0.30938846913329376"/>
          <c:h val="0.35865822233204575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6.6659200985470291E-4"/>
          <c:y val="5.6507394956450123E-2"/>
          <c:w val="0.65999524062824622"/>
          <c:h val="0.9429149060189226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 2019 года</c:v>
                </c:pt>
              </c:strCache>
            </c:strRef>
          </c:tx>
          <c:explosion val="25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Лист1!$A$2:$A$6</c:f>
              <c:strCache>
                <c:ptCount val="5"/>
                <c:pt idx="0">
                  <c:v>налог на доходы физических лиц</c:v>
                </c:pt>
                <c:pt idx="1">
                  <c:v>налоги на совокупный доход</c:v>
                </c:pt>
                <c:pt idx="2">
                  <c:v>налог на имущество организаций</c:v>
                </c:pt>
                <c:pt idx="3">
                  <c:v>акцизы</c:v>
                </c:pt>
                <c:pt idx="4">
                  <c:v>гос.пошлина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357779.20000000001</c:v>
                </c:pt>
                <c:pt idx="1">
                  <c:v>142531.19</c:v>
                </c:pt>
                <c:pt idx="2">
                  <c:v>58853.340000000011</c:v>
                </c:pt>
                <c:pt idx="3">
                  <c:v>58647.18</c:v>
                </c:pt>
                <c:pt idx="4">
                  <c:v>12798.69</c:v>
                </c:pt>
              </c:numCache>
            </c:numRef>
          </c:val>
        </c:ser>
      </c:pie3DChart>
    </c:plotArea>
    <c:legend>
      <c:legendPos val="r"/>
      <c:layout/>
      <c:txPr>
        <a:bodyPr/>
        <a:lstStyle/>
        <a:p>
          <a:pPr>
            <a:defRPr b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2.9523310290251115E-2"/>
          <c:y val="8.1864444575743767E-2"/>
          <c:w val="0.59996394494617689"/>
          <c:h val="0.9108738619058419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txPr>
              <a:bodyPr/>
              <a:lstStyle/>
              <a:p>
                <a:pPr>
                  <a:defRPr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Лист1!$A$2:$A$7</c:f>
              <c:strCache>
                <c:ptCount val="6"/>
                <c:pt idx="0">
                  <c:v>от использования муниципального имущества</c:v>
                </c:pt>
                <c:pt idx="1">
                  <c:v>от оказания платных услуг</c:v>
                </c:pt>
                <c:pt idx="2">
                  <c:v>от продажи материальных и нематериальных активов</c:v>
                </c:pt>
                <c:pt idx="3">
                  <c:v>платежи при пользовании природными ресурсами</c:v>
                </c:pt>
                <c:pt idx="4">
                  <c:v>штрафы</c:v>
                </c:pt>
                <c:pt idx="5">
                  <c:v>прочие неналоговые доходы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22189.200000000001</c:v>
                </c:pt>
                <c:pt idx="1">
                  <c:v>68121.3</c:v>
                </c:pt>
                <c:pt idx="2">
                  <c:v>4575</c:v>
                </c:pt>
                <c:pt idx="3">
                  <c:v>1456.6</c:v>
                </c:pt>
                <c:pt idx="4">
                  <c:v>730.6</c:v>
                </c:pt>
                <c:pt idx="5">
                  <c:v>8411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3050154551353443"/>
          <c:y val="0.11154095159438954"/>
          <c:w val="0.3367874551021674"/>
          <c:h val="0.78802913015482312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8.4721629244939728E-2"/>
          <c:y val="5.8810622539993779E-2"/>
          <c:w val="0.60173047782692679"/>
          <c:h val="0.8822972510485802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dLbl>
              <c:idx val="0"/>
              <c:layout>
                <c:manualLayout>
                  <c:x val="2.534868522355049E-3"/>
                  <c:y val="-5.4597078899871268E-2"/>
                </c:manualLayout>
              </c:layout>
              <c:showVal val="1"/>
            </c:dLbl>
            <c:dLbl>
              <c:idx val="4"/>
              <c:layout>
                <c:manualLayout>
                  <c:x val="-5.3817427349590347E-3"/>
                  <c:y val="-3.4100679433206382E-2"/>
                </c:manualLayout>
              </c:layout>
              <c:showVal val="1"/>
            </c:dLbl>
            <c:showVal val="1"/>
            <c:showLeaderLines val="1"/>
          </c:dLbls>
          <c:cat>
            <c:strRef>
              <c:f>Лист1!$A$2:$A$6</c:f>
              <c:strCache>
                <c:ptCount val="5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межбюджетные трансферты</c:v>
                </c:pt>
                <c:pt idx="4">
                  <c:v>прочие безвозмедные поступления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81009</c:v>
                </c:pt>
                <c:pt idx="1">
                  <c:v>344197.5</c:v>
                </c:pt>
                <c:pt idx="2">
                  <c:v>969567.3</c:v>
                </c:pt>
                <c:pt idx="3">
                  <c:v>139228.1</c:v>
                </c:pt>
                <c:pt idx="4">
                  <c:v>787.2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70415550459839715"/>
          <c:y val="0.18084971819864359"/>
          <c:w val="0.27778906621825938"/>
          <c:h val="0.49693609118295529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5"/>
  <c:chart>
    <c:autoTitleDeleted val="1"/>
    <c:view3D>
      <c:perspective val="30"/>
    </c:view3D>
    <c:sideWall>
      <c:spPr>
        <a:noFill/>
        <a:ln>
          <a:noFill/>
        </a:ln>
      </c:spPr>
    </c:sideWall>
    <c:backWall>
      <c:spPr>
        <a:noFill/>
        <a:ln>
          <a:noFill/>
        </a:ln>
      </c:spPr>
    </c:backWall>
    <c:plotArea>
      <c:layout>
        <c:manualLayout>
          <c:layoutTarget val="inner"/>
          <c:xMode val="edge"/>
          <c:yMode val="edge"/>
          <c:x val="2.4105292677637752E-2"/>
          <c:y val="3.0555341694896272E-2"/>
          <c:w val="0.96685522256825185"/>
          <c:h val="0.83859583659957637"/>
        </c:manualLayout>
      </c:layout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00B050"/>
              </a:solidFill>
            </c:spPr>
          </c:dPt>
          <c:dLbls>
            <c:showVal val="1"/>
          </c:dLbls>
          <c:cat>
            <c:strRef>
              <c:f>Лист1!$A$2:$A$5</c:f>
              <c:strCache>
                <c:ptCount val="4"/>
                <c:pt idx="0">
                  <c:v>2022 год</c:v>
                </c:pt>
                <c:pt idx="1">
                  <c:v>2023 год</c:v>
                </c:pt>
                <c:pt idx="2">
                  <c:v>2024 год</c:v>
                </c:pt>
                <c:pt idx="3">
                  <c:v>2025 год</c:v>
                </c:pt>
              </c:strCache>
            </c:str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2138815.4</c:v>
                </c:pt>
                <c:pt idx="1">
                  <c:v>2118706.14</c:v>
                </c:pt>
                <c:pt idx="2">
                  <c:v>2645605.66</c:v>
                </c:pt>
                <c:pt idx="3">
                  <c:v>1878854.23</c:v>
                </c:pt>
              </c:numCache>
            </c:numRef>
          </c:val>
        </c:ser>
        <c:dLbls>
          <c:showVal val="1"/>
        </c:dLbls>
        <c:gapWidth val="75"/>
        <c:shape val="cylinder"/>
        <c:axId val="145246848"/>
        <c:axId val="145285504"/>
        <c:axId val="0"/>
      </c:bar3DChart>
      <c:catAx>
        <c:axId val="145246848"/>
        <c:scaling>
          <c:orientation val="minMax"/>
        </c:scaling>
        <c:axPos val="b"/>
        <c:majorTickMark val="none"/>
        <c:tickLblPos val="nextTo"/>
        <c:crossAx val="145285504"/>
        <c:crosses val="autoZero"/>
        <c:auto val="1"/>
        <c:lblAlgn val="ctr"/>
        <c:lblOffset val="100"/>
        <c:tickMarkSkip val="1"/>
      </c:catAx>
      <c:valAx>
        <c:axId val="145285504"/>
        <c:scaling>
          <c:orientation val="minMax"/>
          <c:max val="1600000"/>
          <c:min val="1200000"/>
        </c:scaling>
        <c:axPos val="l"/>
        <c:numFmt formatCode="#,##0.00" sourceLinked="1"/>
        <c:majorTickMark val="none"/>
        <c:tickLblPos val="none"/>
        <c:spPr>
          <a:noFill/>
          <a:ln>
            <a:noFill/>
          </a:ln>
        </c:spPr>
        <c:crossAx val="145246848"/>
        <c:crosses val="autoZero"/>
        <c:crossBetween val="between"/>
        <c:majorUnit val="100000"/>
        <c:minorUnit val="2000"/>
      </c:valAx>
    </c:plotArea>
    <c:plotVisOnly val="1"/>
  </c:chart>
  <c:spPr>
    <a:noFill/>
    <a:ln>
      <a:noFill/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4"/>
  <c:chart>
    <c:autoTitleDeleted val="1"/>
    <c:view3D>
      <c:rotX val="75"/>
      <c:perspective val="30"/>
    </c:view3D>
    <c:plotArea>
      <c:layout>
        <c:manualLayout>
          <c:layoutTarget val="inner"/>
          <c:xMode val="edge"/>
          <c:yMode val="edge"/>
          <c:x val="7.3797221729694898E-2"/>
          <c:y val="6.980571715218549E-2"/>
          <c:w val="0.53604640854073971"/>
          <c:h val="0.8214238460249276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9"/>
          <c:dLbls>
            <c:dLbl>
              <c:idx val="2"/>
              <c:layout>
                <c:manualLayout>
                  <c:x val="-4.5671947391001354E-2"/>
                  <c:y val="-1.9120245798926641E-2"/>
                </c:manualLayout>
              </c:layout>
              <c:showVal val="1"/>
            </c:dLbl>
            <c:dLbl>
              <c:idx val="3"/>
              <c:layout>
                <c:manualLayout>
                  <c:x val="4.8126928062142901E-2"/>
                  <c:y val="-1.279430266942286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</a:t>
                    </a:r>
                    <a:r>
                      <a:rPr lang="ru-RU" dirty="0" smtClean="0"/>
                      <a:t>3 235</a:t>
                    </a:r>
                    <a:r>
                      <a:rPr lang="en-US" dirty="0" smtClean="0"/>
                      <a:t>,</a:t>
                    </a:r>
                    <a:r>
                      <a:rPr lang="ru-RU" dirty="0" smtClean="0"/>
                      <a:t>9</a:t>
                    </a:r>
                    <a:endParaRPr lang="en-US" dirty="0"/>
                  </a:p>
                </c:rich>
              </c:tx>
              <c:showVal val="1"/>
            </c:dLbl>
            <c:showVal val="1"/>
            <c:showLeaderLines val="1"/>
          </c:dLbls>
          <c:cat>
            <c:strRef>
              <c:f>Лист1!$A$2:$A$6</c:f>
              <c:strCache>
                <c:ptCount val="4"/>
                <c:pt idx="0">
                  <c:v>НП "Жилье и городская среда"</c:v>
                </c:pt>
                <c:pt idx="1">
                  <c:v>НП "Безопасные и качественные дороги"</c:v>
                </c:pt>
                <c:pt idx="2">
                  <c:v>НП "Культура"</c:v>
                </c:pt>
                <c:pt idx="3">
                  <c:v>НП "Образование"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18694.400000000001</c:v>
                </c:pt>
                <c:pt idx="1">
                  <c:v>93430.399999999994</c:v>
                </c:pt>
                <c:pt idx="2">
                  <c:v>77966.399999999994</c:v>
                </c:pt>
                <c:pt idx="3">
                  <c:v>13235.9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spPr>
    <a:noFill/>
    <a:ln>
      <a:noFill/>
    </a:ln>
  </c:spPr>
  <c:txPr>
    <a:bodyPr/>
    <a:lstStyle/>
    <a:p>
      <a:pPr>
        <a:defRPr sz="1800"/>
      </a:pPr>
      <a:endParaRPr lang="ru-RU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75EB76-E3BF-4BF3-BCE3-EA61521E6FA2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7E93B9-8809-4E1D-A3A5-4255018F83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7E93B9-8809-4E1D-A3A5-4255018F8324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7E93B9-8809-4E1D-A3A5-4255018F8324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28DC-5922-430F-AA32-D149C5BAE1A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17A6A0E-A92B-4AFC-94E3-0E4EED662F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28DC-5922-430F-AA32-D149C5BAE1A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A6A0E-A92B-4AFC-94E3-0E4EED662F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28DC-5922-430F-AA32-D149C5BAE1A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A6A0E-A92B-4AFC-94E3-0E4EED662F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F20F3-89E6-49AC-8FD9-E360DFB1E0DD}" type="datetimeFigureOut">
              <a:rPr lang="ru-RU"/>
              <a:pPr>
                <a:defRPr/>
              </a:pPr>
              <a:t>31.10.2023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4CA0B1-4939-4227-ABB2-7963247358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28DC-5922-430F-AA32-D149C5BAE1A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17A6A0E-A92B-4AFC-94E3-0E4EED662F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28DC-5922-430F-AA32-D149C5BAE1A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A6A0E-A92B-4AFC-94E3-0E4EED662F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28DC-5922-430F-AA32-D149C5BAE1A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A6A0E-A92B-4AFC-94E3-0E4EED662F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28DC-5922-430F-AA32-D149C5BAE1A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17A6A0E-A92B-4AFC-94E3-0E4EED662F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28DC-5922-430F-AA32-D149C5BAE1A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A6A0E-A92B-4AFC-94E3-0E4EED662F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28DC-5922-430F-AA32-D149C5BAE1A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A6A0E-A92B-4AFC-94E3-0E4EED662F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28DC-5922-430F-AA32-D149C5BAE1A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A6A0E-A92B-4AFC-94E3-0E4EED662F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28DC-5922-430F-AA32-D149C5BAE1A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A6A0E-A92B-4AFC-94E3-0E4EED662F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AAA28DC-5922-430F-AA32-D149C5BAE1A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17A6A0E-A92B-4AFC-94E3-0E4EED662F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gif"/><Relationship Id="rId4" Type="http://schemas.openxmlformats.org/officeDocument/2006/relationships/oleObject" Target="../embeddings/_____Microsoft_Office_Excel_97-20032.xls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1643050"/>
            <a:ext cx="6858048" cy="4214842"/>
          </a:xfr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extrusionH="76200">
            <a:bevelB w="0" h="0" prst="convex"/>
            <a:extrusionClr>
              <a:schemeClr val="bg1"/>
            </a:extrusionClr>
          </a:sp3d>
        </p:spPr>
        <p:txBody>
          <a:bodyPr>
            <a:normAutofit fontScale="85000" lnSpcReduction="20000"/>
            <a:sp3d extrusionH="120650" contourW="12700" prstMaterial="matte">
              <a:bevelB w="101600" h="69850" prst="softRound"/>
              <a:extrusionClr>
                <a:schemeClr val="bg2"/>
              </a:extrusionClr>
              <a:contourClr>
                <a:schemeClr val="tx2"/>
              </a:contourClr>
            </a:sp3d>
          </a:bodyPr>
          <a:lstStyle/>
          <a:p>
            <a:pPr algn="ctr"/>
            <a:endParaRPr lang="ru-RU" sz="3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5800" b="1" dirty="0" smtClean="0">
              <a:ln>
                <a:solidFill>
                  <a:schemeClr val="tx2">
                    <a:alpha val="40000"/>
                  </a:schemeClr>
                </a:solidFill>
              </a:ln>
              <a:solidFill>
                <a:srgbClr val="203488"/>
              </a:solidFill>
              <a:effectLst>
                <a:outerShdw blurRad="63500" dist="50800" dir="14700000" rotWithShape="0">
                  <a:schemeClr val="bg1">
                    <a:alpha val="93000"/>
                  </a:schemeClr>
                </a:outerShdw>
              </a:effectLst>
              <a:latin typeface="+mj-lt"/>
            </a:endParaRPr>
          </a:p>
          <a:p>
            <a:pPr algn="ctr"/>
            <a:r>
              <a:rPr lang="ru-RU" sz="5800" b="1" dirty="0" smtClean="0">
                <a:ln>
                  <a:solidFill>
                    <a:schemeClr val="tx2">
                      <a:alpha val="40000"/>
                    </a:schemeClr>
                  </a:solidFill>
                </a:ln>
                <a:solidFill>
                  <a:srgbClr val="203488"/>
                </a:solidFill>
                <a:effectLst>
                  <a:outerShdw blurRad="63500" dist="50800" dir="14700000" rotWithShape="0">
                    <a:schemeClr val="bg1">
                      <a:alpha val="93000"/>
                    </a:schemeClr>
                  </a:outerShdw>
                </a:effectLst>
                <a:latin typeface="+mj-lt"/>
              </a:rPr>
              <a:t>БЮДЖЕТ ДЛЯ ГРАЖДАН</a:t>
            </a:r>
            <a:endParaRPr lang="ru-RU" sz="5800" b="1" dirty="0" smtClean="0">
              <a:ln>
                <a:solidFill>
                  <a:schemeClr val="tx2">
                    <a:alpha val="40000"/>
                  </a:schemeClr>
                </a:solidFill>
              </a:ln>
              <a:solidFill>
                <a:srgbClr val="203488"/>
              </a:solidFill>
              <a:effectLst>
                <a:outerShdw blurRad="63500" dist="50800" dir="14700000" rotWithShape="0">
                  <a:schemeClr val="bg1">
                    <a:alpha val="93000"/>
                  </a:schemeClr>
                </a:outerShdw>
              </a:effectLst>
              <a:latin typeface="+mj-lt"/>
            </a:endParaRPr>
          </a:p>
          <a:p>
            <a:pPr algn="ctr"/>
            <a:r>
              <a:rPr lang="ru-RU" sz="3800" b="1" dirty="0" smtClean="0">
                <a:ln>
                  <a:solidFill>
                    <a:schemeClr val="tx2">
                      <a:alpha val="40000"/>
                    </a:schemeClr>
                  </a:solidFill>
                </a:ln>
                <a:solidFill>
                  <a:srgbClr val="203488"/>
                </a:solidFill>
                <a:effectLst>
                  <a:outerShdw blurRad="63500" dist="50800" dir="14700000" rotWithShape="0">
                    <a:schemeClr val="bg1">
                      <a:alpha val="93000"/>
                    </a:schemeClr>
                  </a:outerShdw>
                </a:effectLst>
              </a:rPr>
              <a:t>муниципального образования </a:t>
            </a:r>
          </a:p>
          <a:p>
            <a:pPr algn="ctr"/>
            <a:r>
              <a:rPr lang="ru-RU" sz="3800" b="1" dirty="0" smtClean="0">
                <a:ln>
                  <a:solidFill>
                    <a:schemeClr val="tx2">
                      <a:alpha val="40000"/>
                    </a:schemeClr>
                  </a:solidFill>
                </a:ln>
                <a:solidFill>
                  <a:srgbClr val="203488"/>
                </a:solidFill>
                <a:effectLst>
                  <a:outerShdw blurRad="63500" dist="50800" dir="14700000" rotWithShape="0">
                    <a:schemeClr val="bg1">
                      <a:alpha val="93000"/>
                    </a:schemeClr>
                  </a:outerShdw>
                </a:effectLst>
              </a:rPr>
              <a:t>Узловский район </a:t>
            </a:r>
          </a:p>
          <a:p>
            <a:pPr algn="ctr"/>
            <a:r>
              <a:rPr lang="ru-RU" sz="3800" b="1" dirty="0" smtClean="0">
                <a:ln>
                  <a:solidFill>
                    <a:schemeClr val="tx2">
                      <a:alpha val="40000"/>
                    </a:schemeClr>
                  </a:solidFill>
                </a:ln>
                <a:solidFill>
                  <a:srgbClr val="203488"/>
                </a:solidFill>
                <a:effectLst>
                  <a:outerShdw blurRad="63500" dist="50800" dir="14700000" rotWithShape="0">
                    <a:schemeClr val="bg1">
                      <a:alpha val="93000"/>
                    </a:schemeClr>
                  </a:outerShdw>
                </a:effectLst>
              </a:rPr>
              <a:t>на 2023 год </a:t>
            </a:r>
          </a:p>
          <a:p>
            <a:pPr algn="ctr"/>
            <a:r>
              <a:rPr lang="ru-RU" sz="3800" b="1" dirty="0" smtClean="0">
                <a:ln>
                  <a:solidFill>
                    <a:schemeClr val="tx2">
                      <a:alpha val="40000"/>
                    </a:schemeClr>
                  </a:solidFill>
                </a:ln>
                <a:solidFill>
                  <a:srgbClr val="203488"/>
                </a:solidFill>
                <a:effectLst>
                  <a:outerShdw blurRad="63500" dist="50800" dir="14700000" rotWithShape="0">
                    <a:schemeClr val="bg1">
                      <a:alpha val="93000"/>
                    </a:schemeClr>
                  </a:outerShdw>
                </a:effectLst>
              </a:rPr>
              <a:t>и плановый период 2024-2025 гг.</a:t>
            </a:r>
          </a:p>
          <a:p>
            <a:pPr algn="ctr"/>
            <a:endParaRPr lang="ru-RU" sz="3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герб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28727" cy="1784730"/>
          </a:xfrm>
          <a:prstGeom prst="rect">
            <a:avLst/>
          </a:prstGeom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  <a:softEdge rad="1270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357290" y="142853"/>
            <a:ext cx="7391423" cy="1428760"/>
          </a:xfrm>
          <a:gradFill rotWithShape="1">
            <a:gsLst>
              <a:gs pos="0">
                <a:srgbClr val="A3C4FF"/>
              </a:gs>
              <a:gs pos="35001">
                <a:srgbClr val="BFD5FF"/>
              </a:gs>
              <a:gs pos="100000">
                <a:srgbClr val="E5EEFF"/>
              </a:gs>
            </a:gsLst>
            <a:lin ang="5400000" scaled="1"/>
          </a:gradFill>
          <a:ln cap="flat">
            <a:noFill/>
          </a:ln>
          <a:effectLst>
            <a:outerShdw dist="20000" dir="5400000" algn="ctr" rotWithShape="0">
              <a:srgbClr val="000000">
                <a:alpha val="37000"/>
              </a:srgbClr>
            </a:outerShdw>
          </a:effectLst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altLang="en-US" sz="19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бюджет муниципального образования </a:t>
            </a:r>
            <a:br>
              <a:rPr lang="ru-RU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ru-RU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 Узловский район  на 2023 год </a:t>
            </a:r>
            <a:br>
              <a:rPr lang="ru-RU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ru-RU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социально ориентирован  </a:t>
            </a:r>
            <a:br>
              <a:rPr lang="ru-RU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ru-RU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70,7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 % расходов направлены на социальную сферу 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ru-RU" alt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(млн. рублей)</a:t>
            </a:r>
            <a:endParaRPr lang="ru-RU" alt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122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42863" y="1671638"/>
          <a:ext cx="8994775" cy="4217987"/>
        </p:xfrm>
        <a:graphic>
          <a:graphicData uri="http://schemas.openxmlformats.org/presentationml/2006/ole">
            <p:oleObj spid="_x0000_s1026" name="Worksheet" r:id="rId4" imgW="10601185" imgH="4971935" progId="Excel.Sheet.8">
              <p:embed/>
            </p:oleObj>
          </a:graphicData>
        </a:graphic>
      </p:graphicFrame>
      <p:pic>
        <p:nvPicPr>
          <p:cNvPr id="4" name="Рисунок 3" descr="герб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428727" cy="1784730"/>
          </a:xfrm>
          <a:prstGeom prst="rect">
            <a:avLst/>
          </a:prstGeom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1785918" y="142852"/>
            <a:ext cx="7072362" cy="1143008"/>
          </a:xfrm>
          <a:noFill/>
        </p:spPr>
        <p:txBody>
          <a:bodyPr>
            <a:noAutofit/>
          </a:bodyPr>
          <a:lstStyle/>
          <a:p>
            <a:r>
              <a:rPr lang="ru-RU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           </a:t>
            </a:r>
            <a:br>
              <a:rPr lang="ru-RU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ru-RU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             </a:t>
            </a:r>
            <a:r>
              <a:rPr lang="ru-RU" altLang="en-US" sz="2000" b="1" dirty="0" smtClean="0">
                <a:ln>
                  <a:solidFill>
                    <a:srgbClr val="4A7EBB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25                         	                   более  90% </a:t>
            </a:r>
            <a:br>
              <a:rPr lang="ru-RU" altLang="en-US" sz="2000" b="1" dirty="0" smtClean="0">
                <a:ln>
                  <a:solidFill>
                    <a:srgbClr val="4A7EBB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ru-RU" altLang="en-US" sz="2000" b="1" dirty="0" smtClean="0">
                <a:ln>
                  <a:solidFill>
                    <a:srgbClr val="4A7EBB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                                                     средств бюджета  </a:t>
            </a:r>
            <a:br>
              <a:rPr lang="ru-RU" altLang="en-US" sz="2000" b="1" dirty="0" smtClean="0">
                <a:ln>
                  <a:solidFill>
                    <a:srgbClr val="4A7EBB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ru-RU" altLang="en-US" sz="2000" b="1" dirty="0" smtClean="0">
                <a:ln>
                  <a:solidFill>
                    <a:srgbClr val="4A7EBB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муниципальных                         направлено </a:t>
            </a:r>
            <a:br>
              <a:rPr lang="ru-RU" altLang="en-US" sz="2000" b="1" dirty="0" smtClean="0">
                <a:ln>
                  <a:solidFill>
                    <a:srgbClr val="4A7EBB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ru-RU" altLang="en-US" sz="2000" b="1" dirty="0" smtClean="0">
                <a:ln>
                  <a:solidFill>
                    <a:srgbClr val="4A7EBB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      программ                            на их исполнение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428736"/>
            <a:ext cx="5829324" cy="71438"/>
          </a:xfrm>
          <a:solidFill>
            <a:schemeClr val="bg1">
              <a:alpha val="50000"/>
            </a:schemeClr>
          </a:solidFill>
        </p:spPr>
        <p:txBody>
          <a:bodyPr>
            <a:normAutofit fontScale="25000" lnSpcReduction="20000"/>
          </a:bodyPr>
          <a:lstStyle/>
          <a:p>
            <a:pPr>
              <a:buFont typeface="Arial" charset="0"/>
              <a:buNone/>
              <a:defRPr/>
            </a:pPr>
            <a:endParaRPr lang="ru-RU" sz="1800" dirty="0" smtClean="0">
              <a:latin typeface="+mj-lt"/>
              <a:ea typeface="+mj-ea"/>
              <a:cs typeface="+mj-cs"/>
            </a:endParaRPr>
          </a:p>
          <a:p>
            <a:pPr>
              <a:buFont typeface="Arial" charset="0"/>
              <a:buNone/>
              <a:defRPr/>
            </a:pPr>
            <a:endParaRPr lang="ru-RU" sz="1800" dirty="0" smtClean="0">
              <a:latin typeface="+mj-lt"/>
              <a:ea typeface="+mj-ea"/>
              <a:cs typeface="+mj-cs"/>
            </a:endParaRPr>
          </a:p>
          <a:p>
            <a:pPr>
              <a:buFont typeface="Arial" charset="0"/>
              <a:buNone/>
              <a:defRPr/>
            </a:pPr>
            <a:endParaRPr lang="ru-RU" sz="1800" dirty="0" smtClean="0"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8597" y="1857364"/>
          <a:ext cx="8453545" cy="41116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68311"/>
                <a:gridCol w="1779693"/>
                <a:gridCol w="1705541"/>
              </a:tblGrid>
              <a:tr h="736939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tabLst/>
                      </a:pPr>
                      <a:endParaRPr lang="ru-RU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5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800" b="1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5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800" b="1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51000"/>
                      </a:srgbClr>
                    </a:solidFill>
                  </a:tcPr>
                </a:tc>
              </a:tr>
              <a:tr h="73693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5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800" b="1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5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800" b="1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51000"/>
                      </a:srgbClr>
                    </a:solidFill>
                  </a:tcPr>
                </a:tc>
              </a:tr>
              <a:tr h="73693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5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800" b="1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5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800" b="1" i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51000"/>
                      </a:srgbClr>
                    </a:solidFill>
                  </a:tcPr>
                </a:tc>
              </a:tr>
              <a:tr h="73693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5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800" b="1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5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800" b="1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51000"/>
                      </a:srgbClr>
                    </a:solidFill>
                  </a:tcPr>
                </a:tc>
              </a:tr>
              <a:tr h="73693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5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800" b="1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5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800" b="1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51000"/>
                      </a:srgbClr>
                    </a:solidFill>
                  </a:tcPr>
                </a:tc>
              </a:tr>
              <a:tr h="42695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5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800" b="1" i="1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5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800" b="1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51000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6" name="Рисунок 5" descr="герб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28727" cy="1784730"/>
          </a:xfrm>
          <a:prstGeom prst="rect">
            <a:avLst/>
          </a:prstGeom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  <a:softEdge rad="127000"/>
          </a:effectLst>
        </p:spPr>
      </p:pic>
      <p:graphicFrame>
        <p:nvGraphicFramePr>
          <p:cNvPr id="7" name="Диаграмма 6"/>
          <p:cNvGraphicFramePr/>
          <p:nvPr/>
        </p:nvGraphicFramePr>
        <p:xfrm>
          <a:off x="571472" y="1571612"/>
          <a:ext cx="8572528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5000628" y="6286520"/>
            <a:ext cx="36695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Данные указаны в тысячах рублей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1071538" y="1428736"/>
          <a:ext cx="7715304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" name="Рисунок 1" descr="герб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28727" cy="1784730"/>
          </a:xfrm>
          <a:prstGeom prst="rect">
            <a:avLst/>
          </a:prstGeom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  <a:softEdge rad="127000"/>
          </a:effectLst>
        </p:spPr>
      </p:pic>
      <p:sp>
        <p:nvSpPr>
          <p:cNvPr id="3" name="TextBox 2"/>
          <p:cNvSpPr txBox="1"/>
          <p:nvPr/>
        </p:nvSpPr>
        <p:spPr>
          <a:xfrm>
            <a:off x="1654039" y="357166"/>
            <a:ext cx="7489961" cy="707886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  <a:defRPr sz="2000" b="1" i="0" u="none" strike="noStrike" kern="1200" baseline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sz="2000" b="1" cap="all" dirty="0" smtClean="0">
                <a:ln w="3175">
                  <a:noFill/>
                </a:ln>
                <a:solidFill>
                  <a:srgbClr val="0064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Объем бюджетных средств на реализацию</a:t>
            </a:r>
          </a:p>
          <a:p>
            <a:pPr>
              <a:spcBef>
                <a:spcPct val="0"/>
              </a:spcBef>
              <a:defRPr sz="2000" b="1" i="0" u="none" strike="noStrike" kern="1200" baseline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sz="2000" b="1" cap="all" dirty="0" smtClean="0">
                <a:ln w="3175">
                  <a:noFill/>
                </a:ln>
                <a:solidFill>
                  <a:srgbClr val="0064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Национальных проектов в 2023 году  - 203 327,1 тыс. </a:t>
            </a:r>
            <a:r>
              <a:rPr lang="ru-RU" sz="2000" b="1" cap="all" dirty="0" err="1" smtClean="0">
                <a:ln w="3175">
                  <a:noFill/>
                </a:ln>
                <a:solidFill>
                  <a:srgbClr val="0064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руб</a:t>
            </a:r>
            <a:endParaRPr lang="ru-RU" sz="2000" b="1" cap="all" dirty="0">
              <a:ln w="3175">
                <a:noFill/>
              </a:ln>
              <a:solidFill>
                <a:srgbClr val="0064C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78409" y="6357958"/>
            <a:ext cx="2868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Данные указаны в тысячах рублей</a:t>
            </a:r>
            <a:endParaRPr lang="ru-RU" sz="14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1785918" y="500066"/>
            <a:ext cx="6643734" cy="1214422"/>
          </a:xfrm>
          <a:solidFill>
            <a:schemeClr val="bg1">
              <a:alpha val="65881"/>
            </a:schemeClr>
          </a:solidFill>
        </p:spPr>
        <p:txBody>
          <a:bodyPr>
            <a:normAutofit/>
          </a:bodyPr>
          <a:lstStyle/>
          <a:p>
            <a:pPr>
              <a:defRPr sz="2000" b="1" i="0" u="none" strike="noStrike" kern="1200" baseline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sz="2000" b="1" dirty="0" smtClean="0">
                <a:ln w="3175">
                  <a:noFill/>
                </a:ln>
                <a:solidFill>
                  <a:srgbClr val="0064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В 2023  году реализация Национальных проектов включает в себя следующие мероприятия: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071547"/>
            <a:ext cx="5829324" cy="71438"/>
          </a:xfrm>
          <a:solidFill>
            <a:schemeClr val="bg1">
              <a:alpha val="50000"/>
            </a:schemeClr>
          </a:solidFill>
        </p:spPr>
        <p:txBody>
          <a:bodyPr>
            <a:normAutofit fontScale="25000" lnSpcReduction="20000"/>
          </a:bodyPr>
          <a:lstStyle/>
          <a:p>
            <a:pPr>
              <a:buFont typeface="Arial" charset="0"/>
              <a:buNone/>
              <a:defRPr/>
            </a:pPr>
            <a:endParaRPr lang="ru-RU" sz="1800" dirty="0" smtClean="0">
              <a:latin typeface="+mj-lt"/>
              <a:ea typeface="+mj-ea"/>
              <a:cs typeface="+mj-cs"/>
            </a:endParaRPr>
          </a:p>
          <a:p>
            <a:pPr>
              <a:buFont typeface="Arial" charset="0"/>
              <a:buNone/>
              <a:defRPr/>
            </a:pPr>
            <a:endParaRPr lang="ru-RU" sz="1800" dirty="0" smtClean="0">
              <a:latin typeface="+mj-lt"/>
              <a:ea typeface="+mj-ea"/>
              <a:cs typeface="+mj-cs"/>
            </a:endParaRPr>
          </a:p>
          <a:p>
            <a:pPr>
              <a:buFont typeface="Arial" charset="0"/>
              <a:buNone/>
              <a:defRPr/>
            </a:pPr>
            <a:endParaRPr lang="ru-RU" sz="1800" dirty="0" smtClean="0"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42910" y="1714489"/>
          <a:ext cx="8143932" cy="46434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62704"/>
                <a:gridCol w="2081228"/>
              </a:tblGrid>
              <a:tr h="4643469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tabLst/>
                      </a:pPr>
                      <a:r>
                        <a:rPr lang="ru-RU" sz="24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НАЦИОНАЛЬНЫЙ ПРОЕКТ</a:t>
                      </a:r>
                    </a:p>
                    <a:p>
                      <a:pPr marL="0" algn="ctr" defTabSz="914400" rtl="0" eaLnBrk="1" latinLnBrk="0" hangingPunct="1">
                        <a:tabLst/>
                      </a:pPr>
                      <a:r>
                        <a:rPr lang="ru-RU" sz="24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«ЖИЛЬЕ И ГОРОДСКАЯ СРЕДА »</a:t>
                      </a:r>
                    </a:p>
                    <a:p>
                      <a:pPr marL="0" algn="ctr" defTabSz="914400" rtl="0" eaLnBrk="1" latinLnBrk="0" hangingPunct="1">
                        <a:tabLst/>
                      </a:pPr>
                      <a:r>
                        <a:rPr lang="ru-RU" sz="24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18 694,4 тыс.рублей</a:t>
                      </a:r>
                    </a:p>
                    <a:p>
                      <a:pPr marL="0" algn="l" defTabSz="914400" rtl="0" eaLnBrk="1" latinLnBrk="0" hangingPunct="1">
                        <a:tabLst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Ремонт  асфальтобетонного покрытия придомовой территории по ул.Генерала Васильева  д.10;</a:t>
                      </a:r>
                    </a:p>
                    <a:p>
                      <a:pPr marL="0" algn="l" defTabSz="914400" rtl="0" eaLnBrk="1" latinLnBrk="0" hangingPunct="1">
                        <a:tabLst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ул.Карла Маркса  д.16; ул.Октябрьская д.35;</a:t>
                      </a:r>
                    </a:p>
                    <a:p>
                      <a:pPr marL="0" algn="l" defTabSz="914400" rtl="0" eaLnBrk="1" latinLnBrk="0" hangingPunct="1">
                        <a:tabLst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ул.Горького д.30 и 32; ул.Заводская д.10 и 15. г.Узловая.</a:t>
                      </a:r>
                    </a:p>
                    <a:p>
                      <a:pPr marL="0" algn="l" defTabSz="914400" rtl="0" eaLnBrk="1" latinLnBrk="0" hangingPunct="1">
                        <a:tabLst/>
                      </a:pPr>
                      <a:endParaRPr lang="ru-RU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800" b="1" i="1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ru-RU" sz="1800" b="1" i="1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ru-RU" sz="1800" b="1" i="1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ru-RU" sz="1800" b="1" i="1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ru-RU" sz="1800" b="1" i="1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ru-RU" sz="1800" b="1" i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51000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6" name="Рисунок 5" descr="герб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28727" cy="1784730"/>
          </a:xfrm>
          <a:prstGeom prst="rect">
            <a:avLst/>
          </a:prstGeom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  <a:softEdge rad="127000"/>
          </a:effectLst>
        </p:spPr>
      </p:pic>
      <p:pic>
        <p:nvPicPr>
          <p:cNvPr id="8" name="Рисунок 7" descr="В Правительстве Российской Федерации выбрали единый визуальный стиль  национальных проектов"/>
          <p:cNvPicPr/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ve="http://schemas.openxmlformats.org/markup-compatibility/2006" xmlns:o="urn:schemas-microsoft-com:office:office" xmlns:m="http://schemas.openxmlformats.org/officeDocument/2006/math" xmlns:v="urn:schemas-microsoft-com:vml" xmlns:wp="http://schemas.openxmlformats.org/drawingml/2006/wordprocessingDrawing" xmlns:w10="urn:schemas-microsoft-com:office:word" xmlns:w="http://schemas.openxmlformats.org/wordprocessingml/2006/main" xmlns:wne="http://schemas.microsoft.com/office/word/2006/wordml" xmlns:a14="http://schemas.microsoft.com/office/drawing/2010/main" xmlns="" xmlns:pic="http://schemas.openxmlformats.org/drawingml/2006/picture" xmlns:lc="http://schemas.openxmlformats.org/drawingml/2006/lockedCanvas" val="0"/>
              </a:ext>
            </a:extLst>
          </a:blip>
          <a:srcRect l="48419" t="75229" r="41119" b="12910"/>
          <a:stretch/>
        </p:blipFill>
        <p:spPr bwMode="auto">
          <a:xfrm>
            <a:off x="4643439" y="2428868"/>
            <a:ext cx="4500561" cy="5715040"/>
          </a:xfrm>
          <a:prstGeom prst="rect">
            <a:avLst/>
          </a:prstGeom>
          <a:noFill/>
          <a:extLst>
            <a:ext uri="{909E8E84-426E-40DD-AFC4-6F175D3DCCD1}">
              <a14:hiddenFill xmlns:ve="http://schemas.openxmlformats.org/markup-compatibility/2006" xmlns:o="urn:schemas-microsoft-com:office:office" xmlns:m="http://schemas.openxmlformats.org/officeDocument/2006/math" xmlns:v="urn:schemas-microsoft-com:vml" xmlns:wp="http://schemas.openxmlformats.org/drawingml/2006/wordprocessingDrawing" xmlns:w10="urn:schemas-microsoft-com:office:word" xmlns:w="http://schemas.openxmlformats.org/wordprocessingml/2006/main" xmlns:wne="http://schemas.microsoft.com/office/word/2006/wordml" xmlns:a14="http://schemas.microsoft.com/office/drawing/2010/main" xmlns="" xmlns:pic="http://schemas.openxmlformats.org/drawingml/2006/picture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1785918" y="500066"/>
            <a:ext cx="6643734" cy="1214422"/>
          </a:xfrm>
          <a:solidFill>
            <a:schemeClr val="bg1">
              <a:alpha val="65881"/>
            </a:schemeClr>
          </a:solidFill>
        </p:spPr>
        <p:txBody>
          <a:bodyPr>
            <a:normAutofit/>
          </a:bodyPr>
          <a:lstStyle/>
          <a:p>
            <a:pPr>
              <a:defRPr sz="2000" b="1" i="0" u="none" strike="noStrike" kern="1200" baseline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sz="2000" b="1" dirty="0" smtClean="0">
                <a:ln w="3175">
                  <a:noFill/>
                </a:ln>
                <a:solidFill>
                  <a:srgbClr val="0064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В 2023  году реализация Национальных проектов включает в себя следующие мероприятия: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071547"/>
            <a:ext cx="5829324" cy="71438"/>
          </a:xfrm>
          <a:solidFill>
            <a:schemeClr val="bg1">
              <a:alpha val="50000"/>
            </a:schemeClr>
          </a:solidFill>
        </p:spPr>
        <p:txBody>
          <a:bodyPr>
            <a:normAutofit fontScale="25000" lnSpcReduction="20000"/>
          </a:bodyPr>
          <a:lstStyle/>
          <a:p>
            <a:pPr>
              <a:buFont typeface="Arial" charset="0"/>
              <a:buNone/>
              <a:defRPr/>
            </a:pPr>
            <a:endParaRPr lang="ru-RU" sz="1800" dirty="0" smtClean="0">
              <a:latin typeface="+mj-lt"/>
              <a:ea typeface="+mj-ea"/>
              <a:cs typeface="+mj-cs"/>
            </a:endParaRPr>
          </a:p>
          <a:p>
            <a:pPr>
              <a:buFont typeface="Arial" charset="0"/>
              <a:buNone/>
              <a:defRPr/>
            </a:pPr>
            <a:endParaRPr lang="ru-RU" sz="1800" dirty="0" smtClean="0">
              <a:latin typeface="+mj-lt"/>
              <a:ea typeface="+mj-ea"/>
              <a:cs typeface="+mj-cs"/>
            </a:endParaRPr>
          </a:p>
          <a:p>
            <a:pPr>
              <a:buFont typeface="Arial" charset="0"/>
              <a:buNone/>
              <a:defRPr/>
            </a:pPr>
            <a:endParaRPr lang="ru-RU" sz="1800" dirty="0" smtClean="0"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42910" y="1714489"/>
          <a:ext cx="8143932" cy="46434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62704"/>
                <a:gridCol w="2081228"/>
              </a:tblGrid>
              <a:tr h="4643469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buFontTx/>
                        <a:buNone/>
                        <a:tabLst/>
                      </a:pPr>
                      <a:r>
                        <a:rPr lang="ru-RU" sz="2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НП </a:t>
                      </a:r>
                      <a:r>
                        <a:rPr lang="ru-RU" sz="28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«ОБРАЗОВАНИЕ»  - всего</a:t>
                      </a:r>
                    </a:p>
                    <a:p>
                      <a:pPr marL="0" algn="ctr" defTabSz="914400" rtl="0" eaLnBrk="1" latinLnBrk="0" hangingPunct="1">
                        <a:buFontTx/>
                        <a:buNone/>
                        <a:tabLst/>
                      </a:pPr>
                      <a:r>
                        <a:rPr lang="ru-RU" sz="24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Региональный проект</a:t>
                      </a:r>
                    </a:p>
                    <a:p>
                      <a:pPr marL="0" algn="ctr" defTabSz="914400" rtl="0" eaLnBrk="1" latinLnBrk="0" hangingPunct="1">
                        <a:buFontTx/>
                        <a:buNone/>
                        <a:tabLst/>
                      </a:pPr>
                      <a:r>
                        <a:rPr lang="ru-RU" sz="24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«Цифровая среда»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Внедрение целевой модели цифровой образовательной среды в общеобразовательных организациях :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МКОУ СОШ №27; МКОУ ЦО </a:t>
                      </a:r>
                      <a:r>
                        <a:rPr lang="ru-RU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Люторический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; МКОУ ЦО </a:t>
                      </a:r>
                      <a:r>
                        <a:rPr lang="ru-RU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Краснолесский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 приобретение компьютерной техники на сумму 10819,6 тыс.рублей.</a:t>
                      </a:r>
                    </a:p>
                    <a:p>
                      <a:pPr marL="0" algn="ctr" defTabSz="914400" rtl="0" eaLnBrk="1" latinLnBrk="0" hangingPunct="1">
                        <a:buFontTx/>
                        <a:buNone/>
                        <a:tabLst/>
                      </a:pPr>
                      <a:r>
                        <a:rPr lang="ru-RU" sz="24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Региональный проект</a:t>
                      </a:r>
                    </a:p>
                    <a:p>
                      <a:pPr marL="0" algn="ctr" defTabSz="914400" rtl="0" eaLnBrk="1" latinLnBrk="0" hangingPunct="1">
                        <a:buFontTx/>
                        <a:buNone/>
                        <a:tabLst/>
                      </a:pPr>
                      <a:r>
                        <a:rPr lang="ru-RU" sz="24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«Современная школа»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-создание центра образования цифрового и гуманитарного профиля «Точка роста»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 МКОУ  ЦО Федоровский на сумму  1518,7 тыс.рублей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5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800" b="1" i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13 235,5</a:t>
                      </a:r>
                      <a:r>
                        <a:rPr lang="ru-RU" sz="2800" b="1" i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 тыс.рублей</a:t>
                      </a:r>
                      <a:endParaRPr lang="ru-RU" sz="2800" b="1" i="1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ru-RU" sz="1800" b="1" i="1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ru-RU" sz="1800" b="1" i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51000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6" name="Рисунок 5" descr="герб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28727" cy="1784730"/>
          </a:xfrm>
          <a:prstGeom prst="rect">
            <a:avLst/>
          </a:prstGeom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  <a:softEdge rad="127000"/>
          </a:effectLst>
        </p:spPr>
      </p:pic>
      <p:pic>
        <p:nvPicPr>
          <p:cNvPr id="7" name="Рисунок 6" descr="В Правительстве Российской Федерации выбрали единый визуальный стиль  национальных проектов"/>
          <p:cNvPicPr/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ve="http://schemas.openxmlformats.org/markup-compatibility/2006" xmlns:o="urn:schemas-microsoft-com:office:office" xmlns:m="http://schemas.openxmlformats.org/officeDocument/2006/math" xmlns:v="urn:schemas-microsoft-com:vml" xmlns:wp="http://schemas.openxmlformats.org/drawingml/2006/wordprocessingDrawing" xmlns:w10="urn:schemas-microsoft-com:office:word" xmlns:w="http://schemas.openxmlformats.org/wordprocessingml/2006/main" xmlns:wne="http://schemas.microsoft.com/office/word/2006/wordml" xmlns="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4623" t="73802" r="85036" b="16314"/>
          <a:stretch/>
        </p:blipFill>
        <p:spPr bwMode="auto">
          <a:xfrm>
            <a:off x="5000628" y="2643182"/>
            <a:ext cx="4143372" cy="4357713"/>
          </a:xfrm>
          <a:prstGeom prst="rect">
            <a:avLst/>
          </a:prstGeom>
          <a:noFill/>
          <a:extLst>
            <a:ext uri="{909E8E84-426E-40DD-AFC4-6F175D3DCCD1}">
              <a14:hiddenFill xmlns:ve="http://schemas.openxmlformats.org/markup-compatibility/2006" xmlns:o="urn:schemas-microsoft-com:office:office" xmlns:m="http://schemas.openxmlformats.org/officeDocument/2006/math" xmlns:v="urn:schemas-microsoft-com:vml" xmlns:wp="http://schemas.openxmlformats.org/drawingml/2006/wordprocessingDrawing" xmlns:w10="urn:schemas-microsoft-com:office:word" xmlns:w="http://schemas.openxmlformats.org/wordprocessingml/2006/main" xmlns:wne="http://schemas.microsoft.com/office/word/2006/wordml" xmlns="" xmlns:a14="http://schemas.microsoft.com/office/drawing/2010/main" xmlns:pic="http://schemas.openxmlformats.org/drawingml/2006/picture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1785918" y="500066"/>
            <a:ext cx="6643734" cy="1214422"/>
          </a:xfrm>
          <a:solidFill>
            <a:schemeClr val="bg1">
              <a:alpha val="65881"/>
            </a:schemeClr>
          </a:solidFill>
        </p:spPr>
        <p:txBody>
          <a:bodyPr>
            <a:normAutofit/>
          </a:bodyPr>
          <a:lstStyle/>
          <a:p>
            <a:pPr>
              <a:defRPr sz="2000" b="1" i="0" u="none" strike="noStrike" kern="1200" baseline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sz="2000" b="1" dirty="0" smtClean="0">
                <a:ln w="3175">
                  <a:noFill/>
                </a:ln>
                <a:solidFill>
                  <a:srgbClr val="0064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В 2023  году реализация Национальных проектов включает в себя следующие мероприятия: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071547"/>
            <a:ext cx="5829324" cy="71438"/>
          </a:xfrm>
          <a:solidFill>
            <a:schemeClr val="bg1">
              <a:alpha val="50000"/>
            </a:schemeClr>
          </a:solidFill>
        </p:spPr>
        <p:txBody>
          <a:bodyPr>
            <a:normAutofit fontScale="25000" lnSpcReduction="20000"/>
          </a:bodyPr>
          <a:lstStyle/>
          <a:p>
            <a:pPr>
              <a:buFont typeface="Arial" charset="0"/>
              <a:buNone/>
              <a:defRPr/>
            </a:pPr>
            <a:endParaRPr lang="ru-RU" sz="1800" dirty="0" smtClean="0">
              <a:latin typeface="+mj-lt"/>
              <a:ea typeface="+mj-ea"/>
              <a:cs typeface="+mj-cs"/>
            </a:endParaRPr>
          </a:p>
          <a:p>
            <a:pPr>
              <a:buFont typeface="Arial" charset="0"/>
              <a:buNone/>
              <a:defRPr/>
            </a:pPr>
            <a:endParaRPr lang="ru-RU" sz="1800" dirty="0" smtClean="0">
              <a:latin typeface="+mj-lt"/>
              <a:ea typeface="+mj-ea"/>
              <a:cs typeface="+mj-cs"/>
            </a:endParaRPr>
          </a:p>
          <a:p>
            <a:pPr>
              <a:buFont typeface="Arial" charset="0"/>
              <a:buNone/>
              <a:defRPr/>
            </a:pPr>
            <a:endParaRPr lang="ru-RU" sz="1800" dirty="0" smtClean="0"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42910" y="1714489"/>
          <a:ext cx="8143932" cy="46434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62704"/>
                <a:gridCol w="2081228"/>
              </a:tblGrid>
              <a:tr h="464346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НП «БЕЗОПАСНЫЕ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И КАЧЕСТВЕННЫЕ  ДОРОГИ»  всего -</a:t>
                      </a:r>
                    </a:p>
                    <a:p>
                      <a:pPr marL="0" algn="l" defTabSz="914400" rtl="0" eaLnBrk="1" latinLnBrk="0" hangingPunct="1">
                        <a:buFontTx/>
                        <a:buNone/>
                        <a:tabLst/>
                      </a:pPr>
                      <a:endParaRPr lang="ru-RU" sz="1800" b="1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>
                        <a:buFontTx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Региональный проект «Дорожная сеть»</a:t>
                      </a:r>
                    </a:p>
                    <a:p>
                      <a:pPr marL="0" algn="l" defTabSz="914400" rtl="0" eaLnBrk="1" latinLnBrk="0" hangingPunct="1">
                        <a:buFontTx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Ремонт муниципальных дорог  </a:t>
                      </a:r>
                      <a:r>
                        <a:rPr lang="ru-RU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Узловского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района  </a:t>
                      </a:r>
                      <a:r>
                        <a:rPr lang="ru-RU" sz="1800" b="1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</a:p>
                    <a:p>
                      <a:pPr marL="0" algn="l" defTabSz="914400" rtl="0" eaLnBrk="1" latinLnBrk="0" hangingPunct="1">
                        <a:buFontTx/>
                        <a:buNone/>
                        <a:tabLst/>
                      </a:pPr>
                      <a:r>
                        <a:rPr lang="ru-RU" sz="1800" b="1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пос.Дубовка  -  пос.Южный; пос.Дубовка ул.Зои Космодемьянской;</a:t>
                      </a:r>
                    </a:p>
                    <a:p>
                      <a:pPr marL="0" algn="l" defTabSz="914400" rtl="0" eaLnBrk="1" latinLnBrk="0" hangingPunct="1">
                        <a:buFontTx/>
                        <a:buNone/>
                        <a:tabLst/>
                      </a:pPr>
                      <a:r>
                        <a:rPr lang="ru-RU" sz="1800" b="1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пос.Партизан ул.Горняцкая;</a:t>
                      </a:r>
                    </a:p>
                    <a:p>
                      <a:pPr marL="0" algn="l" defTabSz="914400" rtl="0" eaLnBrk="1" latinLnBrk="0" hangingPunct="1">
                        <a:buFontTx/>
                        <a:buNone/>
                        <a:tabLst/>
                      </a:pPr>
                      <a:endParaRPr lang="ru-RU" sz="1800" b="1" i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>
                        <a:buFontTx/>
                        <a:buNone/>
                        <a:tabLst/>
                      </a:pPr>
                      <a:r>
                        <a:rPr lang="ru-RU" sz="1800" b="1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г.Узловая ул.Суворова;</a:t>
                      </a:r>
                    </a:p>
                    <a:p>
                      <a:pPr marL="0" algn="l" defTabSz="914400" rtl="0" eaLnBrk="1" latinLnBrk="0" hangingPunct="1">
                        <a:buFontTx/>
                        <a:buNone/>
                        <a:tabLst/>
                      </a:pPr>
                      <a:r>
                        <a:rPr lang="ru-RU" sz="1800" b="1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г. Узловая  ул.Первомайская;</a:t>
                      </a:r>
                    </a:p>
                    <a:p>
                      <a:pPr marL="0" algn="l" defTabSz="914400" rtl="0" eaLnBrk="1" latinLnBrk="0" hangingPunct="1">
                        <a:buFontTx/>
                        <a:buNone/>
                        <a:tabLst/>
                      </a:pPr>
                      <a:endParaRPr lang="ru-RU" sz="1800" b="1" i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>
                        <a:buFontTx/>
                        <a:buNone/>
                        <a:tabLst/>
                      </a:pPr>
                      <a:endParaRPr lang="ru-RU" sz="1800" b="1" i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5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800" b="1" i="1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ru-RU" sz="2800" b="1" i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   93 430,4</a:t>
                      </a:r>
                      <a:r>
                        <a:rPr lang="ru-RU" sz="2800" b="1" i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    тыс.рублей</a:t>
                      </a:r>
                      <a:endParaRPr lang="ru-RU" sz="2800" b="1" i="1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ru-RU" sz="1800" b="1" i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     </a:t>
                      </a:r>
                    </a:p>
                    <a:p>
                      <a:pPr marL="0" algn="ctr" defTabSz="914400" rtl="0" eaLnBrk="1" latinLnBrk="0" hangingPunct="1"/>
                      <a:endParaRPr lang="ru-RU" sz="1800" b="1" i="1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ru-RU" sz="1800" b="1" i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51000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6" name="Рисунок 5" descr="герб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28727" cy="1784730"/>
          </a:xfrm>
          <a:prstGeom prst="rect">
            <a:avLst/>
          </a:prstGeom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  <a:softEdge rad="127000"/>
          </a:effectLst>
        </p:spPr>
      </p:pic>
      <p:pic>
        <p:nvPicPr>
          <p:cNvPr id="7" name="Рисунок 6" descr="В Правительстве Российской Федерации выбрали единый визуальный стиль  национальных проектов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9513" t="61941" r="41119" b="28395"/>
          <a:stretch/>
        </p:blipFill>
        <p:spPr bwMode="auto">
          <a:xfrm>
            <a:off x="2500298" y="3643314"/>
            <a:ext cx="6429420" cy="378621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s://yt3.ggpht.com/ytc/AKedOLT0eh7mo4JxPUombY-hZJmsCHlLWh869L4fSktx=s900-c-k-c0x00ffffff-no-rj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o="urn:schemas-microsoft-com:office:office" xmlns:m="http://schemas.openxmlformats.org/officeDocument/2006/math" xmlns:v="urn:schemas-microsoft-com:vml" xmlns:wp="http://schemas.openxmlformats.org/drawingml/2006/wordprocessingDrawing" xmlns:w10="urn:schemas-microsoft-com:office:word" xmlns:w="http://schemas.openxmlformats.org/wordprocessingml/2006/main" xmlns:wne="http://schemas.microsoft.com/office/word/2006/wordml" xmlns="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572132" y="3714752"/>
            <a:ext cx="3571868" cy="3143248"/>
          </a:xfrm>
          <a:prstGeom prst="rect">
            <a:avLst/>
          </a:prstGeom>
          <a:noFill/>
          <a:extLst>
            <a:ext uri="{909E8E84-426E-40DD-AFC4-6F175D3DCCD1}">
              <a14:hiddenFill xmlns:ve="http://schemas.openxmlformats.org/markup-compatibility/2006" xmlns:o="urn:schemas-microsoft-com:office:office" xmlns:m="http://schemas.openxmlformats.org/officeDocument/2006/math" xmlns:v="urn:schemas-microsoft-com:vml" xmlns:wp="http://schemas.openxmlformats.org/drawingml/2006/wordprocessingDrawing" xmlns:w10="urn:schemas-microsoft-com:office:word" xmlns:w="http://schemas.openxmlformats.org/wordprocessingml/2006/main" xmlns:wne="http://schemas.microsoft.com/office/word/2006/wordml" xmlns="" xmlns:a14="http://schemas.microsoft.com/office/drawing/2010/main" xmlns:pic="http://schemas.openxmlformats.org/drawingml/2006/picture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1785918" y="500066"/>
            <a:ext cx="6643734" cy="1214422"/>
          </a:xfrm>
          <a:solidFill>
            <a:schemeClr val="bg1">
              <a:alpha val="65881"/>
            </a:schemeClr>
          </a:solidFill>
        </p:spPr>
        <p:txBody>
          <a:bodyPr>
            <a:normAutofit/>
          </a:bodyPr>
          <a:lstStyle/>
          <a:p>
            <a:pPr>
              <a:defRPr sz="2000" b="1" i="0" u="none" strike="noStrike" kern="1200" baseline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sz="2000" b="1" dirty="0" smtClean="0">
                <a:ln w="3175">
                  <a:noFill/>
                </a:ln>
                <a:solidFill>
                  <a:srgbClr val="0064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В 2023  году реализация Национальных проектов включает в себя следующие мероприятия: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071547"/>
            <a:ext cx="5829324" cy="71438"/>
          </a:xfrm>
          <a:solidFill>
            <a:schemeClr val="bg1">
              <a:alpha val="50000"/>
            </a:schemeClr>
          </a:solidFill>
        </p:spPr>
        <p:txBody>
          <a:bodyPr>
            <a:normAutofit fontScale="25000" lnSpcReduction="20000"/>
          </a:bodyPr>
          <a:lstStyle/>
          <a:p>
            <a:pPr>
              <a:buFont typeface="Arial" charset="0"/>
              <a:buNone/>
              <a:defRPr/>
            </a:pPr>
            <a:endParaRPr lang="ru-RU" sz="1800" dirty="0" smtClean="0">
              <a:latin typeface="+mj-lt"/>
              <a:ea typeface="+mj-ea"/>
              <a:cs typeface="+mj-cs"/>
            </a:endParaRPr>
          </a:p>
          <a:p>
            <a:pPr>
              <a:buFont typeface="Arial" charset="0"/>
              <a:buNone/>
              <a:defRPr/>
            </a:pPr>
            <a:endParaRPr lang="ru-RU" sz="1800" dirty="0" smtClean="0">
              <a:latin typeface="+mj-lt"/>
              <a:ea typeface="+mj-ea"/>
              <a:cs typeface="+mj-cs"/>
            </a:endParaRPr>
          </a:p>
          <a:p>
            <a:pPr>
              <a:buFont typeface="Arial" charset="0"/>
              <a:buNone/>
              <a:defRPr/>
            </a:pPr>
            <a:endParaRPr lang="ru-RU" sz="1800" dirty="0" smtClean="0"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2844" y="1500174"/>
          <a:ext cx="9001156" cy="55178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00859"/>
                <a:gridCol w="2300297"/>
              </a:tblGrid>
              <a:tr h="551783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tabLst/>
                      </a:pPr>
                      <a:r>
                        <a:rPr lang="ru-RU" sz="2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НП «КУЛЬТУРА»    всего -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Региональный проект</a:t>
                      </a:r>
                      <a:r>
                        <a:rPr lang="ru-RU" sz="20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 «Культурная среда»</a:t>
                      </a:r>
                      <a:endParaRPr lang="ru-RU" sz="2000" b="1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>
                        <a:buFontTx/>
                        <a:buNone/>
                        <a:tabLst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Укрепление материально-технической базы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МУК ДК машиностроителей                     72 758,14    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тыс.рублей;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Текущий ремонт  филиала  МУК УМБ (</a:t>
                      </a:r>
                      <a:r>
                        <a:rPr lang="ru-RU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пос.Каменецкий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),  оснащение  мебелью, компьютерной и </a:t>
                      </a:r>
                      <a:r>
                        <a:rPr lang="ru-RU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мультимедийной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техникой      5 000,0 </a:t>
                      </a:r>
                      <a:r>
                        <a:rPr lang="ru-RU" sz="18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тыс.рублей;</a:t>
                      </a:r>
                    </a:p>
                    <a:p>
                      <a:pPr marL="0" algn="l" defTabSz="914400" rtl="0" eaLnBrk="1" latinLnBrk="0" hangingPunct="1">
                        <a:buFontTx/>
                        <a:buNone/>
                        <a:tabLst/>
                      </a:pPr>
                      <a:endParaRPr lang="ru-RU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>
                        <a:buFontTx/>
                        <a:buNone/>
                        <a:tabLst/>
                      </a:pPr>
                      <a:endParaRPr lang="ru-RU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>
                        <a:buFontTx/>
                        <a:buNone/>
                        <a:tabLst/>
                      </a:pPr>
                      <a:r>
                        <a:rPr lang="ru-RU" sz="20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Региональный проект «Творческие люди»   </a:t>
                      </a:r>
                    </a:p>
                    <a:p>
                      <a:pPr marL="0" algn="l" defTabSz="914400" rtl="0" eaLnBrk="1" latinLnBrk="0" hangingPunct="1">
                        <a:buFontTx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208,3 тыс.рублей</a:t>
                      </a:r>
                    </a:p>
                    <a:p>
                      <a:pPr marL="0" algn="l" defTabSz="914400" rtl="0" eaLnBrk="1" latinLnBrk="0" hangingPunct="1">
                        <a:buFontTx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(государственная поддержка лучших сельских </a:t>
                      </a:r>
                    </a:p>
                    <a:p>
                      <a:pPr marL="0" algn="l" defTabSz="914400" rtl="0" eaLnBrk="1" latinLnBrk="0" hangingPunct="1">
                        <a:buFontTx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учреждений, лучших работников сельских  учреждений)</a:t>
                      </a:r>
                      <a:endParaRPr lang="ru-RU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800" b="1" i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77 966,4 тыс.рублей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Рисунок 5" descr="герб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428727" cy="1784730"/>
          </a:xfrm>
          <a:prstGeom prst="rect">
            <a:avLst/>
          </a:prstGeom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715436" cy="6536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 bwMode="auto">
          <a:xfrm>
            <a:off x="568130" y="3386746"/>
            <a:ext cx="3929090" cy="2428892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ru-RU" dirty="0" smtClean="0">
                <a:solidFill>
                  <a:schemeClr val="tx2"/>
                </a:solidFill>
                <a:latin typeface="Arial" pitchFamily="34" charset="0"/>
              </a:rPr>
              <a:t>По результатам конкурса на 2023 год отобран 1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</a:rPr>
              <a:t>объект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</a:rPr>
              <a:t>Узловского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</a:rPr>
              <a:t> района :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ru-RU" dirty="0" smtClean="0">
                <a:solidFill>
                  <a:schemeClr val="tx2"/>
                </a:solidFill>
                <a:latin typeface="Arial" pitchFamily="34" charset="0"/>
              </a:rPr>
              <a:t> выполнение работ по устройству ограждения стадиона  пос.Дубовка, ул.Театральная,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ru-RU" dirty="0" smtClean="0">
                <a:solidFill>
                  <a:schemeClr val="tx2"/>
                </a:solidFill>
                <a:latin typeface="Arial" pitchFamily="34" charset="0"/>
              </a:rPr>
              <a:t>строение 1б.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4786314" y="285728"/>
            <a:ext cx="4000528" cy="285752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</a:rPr>
              <a:t>Общий объем средств на реализацию</a:t>
            </a:r>
            <a:r>
              <a:rPr kumimoji="0" lang="ru-RU" sz="1800" b="0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</a:rPr>
              <a:t> </a:t>
            </a:r>
            <a:r>
              <a:rPr kumimoji="0" lang="ru-RU" sz="1800" b="1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</a:rPr>
              <a:t>НБ</a:t>
            </a:r>
            <a:r>
              <a:rPr kumimoji="0" lang="ru-RU" sz="1800" b="0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</a:rPr>
              <a:t> – </a:t>
            </a:r>
            <a:r>
              <a:rPr kumimoji="0" lang="ru-RU" sz="1800" b="1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</a:rPr>
              <a:t>7871,9 тыс. рублей</a:t>
            </a:r>
            <a:r>
              <a:rPr kumimoji="0" lang="ru-RU" sz="1800" b="0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</a:rPr>
              <a:t>,  в том числе: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ru-RU" baseline="0" dirty="0" smtClean="0">
                <a:solidFill>
                  <a:schemeClr val="tx2"/>
                </a:solidFill>
                <a:latin typeface="Arial" pitchFamily="34" charset="0"/>
              </a:rPr>
              <a:t>Бюджет Тульской области </a:t>
            </a:r>
            <a:r>
              <a:rPr lang="ru-RU" b="1" baseline="0" dirty="0" smtClean="0">
                <a:solidFill>
                  <a:schemeClr val="tx2"/>
                </a:solidFill>
                <a:latin typeface="Arial" pitchFamily="34" charset="0"/>
              </a:rPr>
              <a:t>3603,2</a:t>
            </a:r>
            <a:r>
              <a:rPr lang="ru-RU" baseline="0" dirty="0" smtClean="0">
                <a:solidFill>
                  <a:schemeClr val="tx2"/>
                </a:solidFill>
                <a:latin typeface="Arial" pitchFamily="34" charset="0"/>
              </a:rPr>
              <a:t> </a:t>
            </a:r>
            <a:r>
              <a:rPr lang="ru-RU" b="1" baseline="0" dirty="0" smtClean="0">
                <a:solidFill>
                  <a:schemeClr val="tx2"/>
                </a:solidFill>
                <a:latin typeface="Arial" pitchFamily="34" charset="0"/>
              </a:rPr>
              <a:t>тыс. рублей </a:t>
            </a:r>
            <a:r>
              <a:rPr lang="ru-RU" baseline="0" dirty="0" smtClean="0">
                <a:solidFill>
                  <a:schemeClr val="tx2"/>
                </a:solidFill>
                <a:latin typeface="Arial" pitchFamily="34" charset="0"/>
              </a:rPr>
              <a:t>или </a:t>
            </a:r>
            <a:r>
              <a:rPr lang="ru-RU" b="1" baseline="0" dirty="0" smtClean="0">
                <a:solidFill>
                  <a:schemeClr val="tx2"/>
                </a:solidFill>
                <a:latin typeface="Arial" pitchFamily="34" charset="0"/>
              </a:rPr>
              <a:t>45,8%</a:t>
            </a:r>
            <a:r>
              <a:rPr lang="ru-RU" baseline="0" dirty="0" smtClean="0">
                <a:solidFill>
                  <a:schemeClr val="tx2"/>
                </a:solidFill>
                <a:latin typeface="Arial" pitchFamily="34" charset="0"/>
              </a:rPr>
              <a:t>;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ru-RU" sz="1800" b="0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</a:rPr>
              <a:t>Бюджет </a:t>
            </a:r>
            <a:r>
              <a:rPr kumimoji="0" lang="ru-RU" sz="1800" b="0" i="0" u="none" strike="noStrike" cap="none" normalizeH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</a:rPr>
              <a:t>Узловского</a:t>
            </a:r>
            <a:r>
              <a:rPr kumimoji="0" lang="ru-RU" sz="1800" b="0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</a:rPr>
              <a:t> района </a:t>
            </a:r>
            <a:r>
              <a:rPr kumimoji="0" lang="ru-RU" sz="1800" b="1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</a:rPr>
              <a:t>3481,5</a:t>
            </a:r>
            <a:r>
              <a:rPr kumimoji="0" lang="ru-RU" sz="1800" b="0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</a:rPr>
              <a:t> </a:t>
            </a:r>
            <a:r>
              <a:rPr kumimoji="0" lang="ru-RU" sz="1800" b="1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</a:rPr>
              <a:t>тыс. </a:t>
            </a:r>
            <a:r>
              <a:rPr lang="ru-RU" b="1" dirty="0" smtClean="0">
                <a:solidFill>
                  <a:schemeClr val="tx2"/>
                </a:solidFill>
                <a:latin typeface="Arial" pitchFamily="34" charset="0"/>
              </a:rPr>
              <a:t>р</a:t>
            </a:r>
            <a:r>
              <a:rPr kumimoji="0" lang="ru-RU" sz="1800" b="1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</a:rPr>
              <a:t>ублей  </a:t>
            </a:r>
            <a:r>
              <a:rPr kumimoji="0" lang="ru-RU" sz="1800" b="0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</a:rPr>
              <a:t>или </a:t>
            </a:r>
            <a:r>
              <a:rPr kumimoji="0" lang="ru-RU" sz="1800" b="1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</a:rPr>
              <a:t>44,2%;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ru-RU" baseline="0" dirty="0" smtClean="0">
                <a:solidFill>
                  <a:schemeClr val="tx2"/>
                </a:solidFill>
                <a:latin typeface="Arial" pitchFamily="34" charset="0"/>
              </a:rPr>
              <a:t>Средства населения </a:t>
            </a:r>
            <a:r>
              <a:rPr lang="ru-RU" b="1" baseline="0" dirty="0" smtClean="0">
                <a:solidFill>
                  <a:schemeClr val="tx2"/>
                </a:solidFill>
                <a:latin typeface="Arial" pitchFamily="34" charset="0"/>
              </a:rPr>
              <a:t>787,2 тыс. рублей</a:t>
            </a:r>
            <a:r>
              <a:rPr lang="ru-RU" b="1" dirty="0" smtClean="0">
                <a:solidFill>
                  <a:schemeClr val="tx2"/>
                </a:solidFill>
                <a:latin typeface="Arial" pitchFamily="34" charset="0"/>
              </a:rPr>
              <a:t> </a:t>
            </a:r>
            <a:r>
              <a:rPr lang="ru-RU" dirty="0" smtClean="0">
                <a:solidFill>
                  <a:schemeClr val="tx2"/>
                </a:solidFill>
                <a:latin typeface="Arial" pitchFamily="34" charset="0"/>
              </a:rPr>
              <a:t>или </a:t>
            </a:r>
            <a:r>
              <a:rPr lang="ru-RU" b="1" dirty="0" smtClean="0">
                <a:solidFill>
                  <a:schemeClr val="tx2"/>
                </a:solidFill>
                <a:latin typeface="Arial" pitchFamily="34" charset="0"/>
              </a:rPr>
              <a:t>10,0%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6" name="Picture 4" descr="https://phonoteka.org/uploads/posts/2021-04/1618943154_13-phonoteka_org-p-detskie-foni-s-dorogoi-1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71414"/>
            <a:ext cx="6643734" cy="6643734"/>
          </a:xfrm>
          <a:prstGeom prst="rect">
            <a:avLst/>
          </a:prstGeom>
          <a:noFill/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solidFill>
            <a:schemeClr val="bg1">
              <a:alpha val="65881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Расходы бюджета на дорожное хозяйство </a:t>
            </a:r>
            <a:b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 2023 году составят   179 623,4 тыс.рублей.</a:t>
            </a:r>
            <a:endParaRPr lang="ru-RU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785926"/>
            <a:ext cx="8686800" cy="4525963"/>
          </a:xfrm>
          <a:solidFill>
            <a:schemeClr val="bg1">
              <a:alpha val="50000"/>
            </a:schemeClr>
          </a:solidFill>
        </p:spPr>
        <p:txBody>
          <a:bodyPr>
            <a:normAutofit/>
          </a:bodyPr>
          <a:lstStyle/>
          <a:p>
            <a:pPr>
              <a:buFont typeface="Arial" charset="0"/>
              <a:buNone/>
              <a:defRPr/>
            </a:pPr>
            <a:endParaRPr lang="ru-RU" sz="1800" dirty="0" smtClean="0">
              <a:latin typeface="+mj-lt"/>
              <a:ea typeface="+mj-ea"/>
              <a:cs typeface="+mj-cs"/>
            </a:endParaRPr>
          </a:p>
          <a:p>
            <a:pPr>
              <a:buFont typeface="Arial" charset="0"/>
              <a:buNone/>
              <a:defRPr/>
            </a:pPr>
            <a:r>
              <a:rPr lang="ru-RU" sz="1800" b="1" dirty="0" smtClean="0">
                <a:solidFill>
                  <a:schemeClr val="tx1"/>
                </a:solidFill>
                <a:ea typeface="+mj-ea"/>
                <a:cs typeface="+mj-cs"/>
              </a:rPr>
              <a:t>Строительство пешеходного моста в г.Узловая 111 111,1 тыс.рублей;</a:t>
            </a:r>
          </a:p>
          <a:p>
            <a:pPr>
              <a:buFont typeface="Arial" charset="0"/>
              <a:buNone/>
              <a:defRPr/>
            </a:pPr>
            <a:r>
              <a:rPr lang="ru-RU" sz="1800" b="1" dirty="0" smtClean="0">
                <a:solidFill>
                  <a:schemeClr val="tx1"/>
                </a:solidFill>
                <a:ea typeface="+mj-ea"/>
                <a:cs typeface="+mj-cs"/>
              </a:rPr>
              <a:t>Содержание дорог вне границ населенных пунктов 6 000,0 тыс.рублей;</a:t>
            </a:r>
          </a:p>
          <a:p>
            <a:pPr>
              <a:buFont typeface="Arial" charset="0"/>
              <a:buNone/>
              <a:defRPr/>
            </a:pPr>
            <a:r>
              <a:rPr lang="ru-RU" sz="1800" b="1" dirty="0" smtClean="0">
                <a:solidFill>
                  <a:schemeClr val="tx1"/>
                </a:solidFill>
                <a:ea typeface="+mj-ea"/>
                <a:cs typeface="+mj-cs"/>
              </a:rPr>
              <a:t>Содержание дорог в границах населенных пунктов </a:t>
            </a:r>
          </a:p>
          <a:p>
            <a:pPr>
              <a:buFont typeface="Arial" charset="0"/>
              <a:buNone/>
              <a:defRPr/>
            </a:pPr>
            <a:r>
              <a:rPr lang="ru-RU" sz="1800" b="1" dirty="0" smtClean="0">
                <a:solidFill>
                  <a:schemeClr val="tx1"/>
                </a:solidFill>
                <a:ea typeface="+mj-ea"/>
                <a:cs typeface="+mj-cs"/>
              </a:rPr>
              <a:t>МО Шахтерское 5 000,0 тыс.рублей, МО </a:t>
            </a:r>
            <a:r>
              <a:rPr lang="ru-RU" sz="1800" b="1" dirty="0" err="1" smtClean="0">
                <a:solidFill>
                  <a:schemeClr val="tx1"/>
                </a:solidFill>
                <a:ea typeface="+mj-ea"/>
                <a:cs typeface="+mj-cs"/>
              </a:rPr>
              <a:t>Каменецкое</a:t>
            </a:r>
            <a:r>
              <a:rPr lang="ru-RU" sz="1800" b="1" dirty="0" smtClean="0">
                <a:solidFill>
                  <a:schemeClr val="tx1"/>
                </a:solidFill>
                <a:ea typeface="+mj-ea"/>
                <a:cs typeface="+mj-cs"/>
              </a:rPr>
              <a:t>  2 609,4 тыс.рублей; </a:t>
            </a:r>
          </a:p>
          <a:p>
            <a:pPr>
              <a:buFont typeface="Arial" charset="0"/>
              <a:buNone/>
              <a:defRPr/>
            </a:pPr>
            <a:r>
              <a:rPr lang="ru-RU" sz="1800" b="1" dirty="0" smtClean="0">
                <a:solidFill>
                  <a:schemeClr val="tx1"/>
                </a:solidFill>
                <a:ea typeface="+mj-ea"/>
                <a:cs typeface="+mj-cs"/>
              </a:rPr>
              <a:t>МО </a:t>
            </a:r>
            <a:r>
              <a:rPr lang="ru-RU" sz="1800" b="1" dirty="0" err="1" smtClean="0">
                <a:solidFill>
                  <a:schemeClr val="tx1"/>
                </a:solidFill>
                <a:ea typeface="+mj-ea"/>
                <a:cs typeface="+mj-cs"/>
              </a:rPr>
              <a:t>Смородинское</a:t>
            </a:r>
            <a:r>
              <a:rPr lang="ru-RU" sz="1800" b="1" dirty="0" smtClean="0">
                <a:solidFill>
                  <a:schemeClr val="tx1"/>
                </a:solidFill>
                <a:ea typeface="+mj-ea"/>
                <a:cs typeface="+mj-cs"/>
              </a:rPr>
              <a:t> 2609,4 тыс.рублей.</a:t>
            </a:r>
          </a:p>
          <a:p>
            <a:pPr>
              <a:buFont typeface="Arial" charset="0"/>
              <a:buNone/>
              <a:defRPr/>
            </a:pPr>
            <a:r>
              <a:rPr lang="ru-RU" sz="1800" b="1" dirty="0" smtClean="0">
                <a:solidFill>
                  <a:schemeClr val="tx1"/>
                </a:solidFill>
                <a:ea typeface="+mj-ea"/>
                <a:cs typeface="+mj-cs"/>
              </a:rPr>
              <a:t>Устройство освещения автомобильной дороги в </a:t>
            </a:r>
            <a:r>
              <a:rPr lang="ru-RU" sz="1800" b="1" dirty="0" err="1" smtClean="0">
                <a:solidFill>
                  <a:schemeClr val="tx1"/>
                </a:solidFill>
                <a:ea typeface="+mj-ea"/>
                <a:cs typeface="+mj-cs"/>
              </a:rPr>
              <a:t>п.Поддубный</a:t>
            </a:r>
            <a:r>
              <a:rPr lang="ru-RU" sz="1800" b="1" dirty="0" smtClean="0">
                <a:solidFill>
                  <a:schemeClr val="tx1"/>
                </a:solidFill>
                <a:ea typeface="+mj-ea"/>
                <a:cs typeface="+mj-cs"/>
              </a:rPr>
              <a:t> ул.Володарского, 		на пос. </a:t>
            </a:r>
            <a:r>
              <a:rPr lang="ru-RU" sz="1800" b="1" dirty="0" err="1" smtClean="0">
                <a:solidFill>
                  <a:schemeClr val="tx1"/>
                </a:solidFill>
                <a:ea typeface="+mj-ea"/>
                <a:cs typeface="+mj-cs"/>
              </a:rPr>
              <a:t>Брусянский</a:t>
            </a:r>
            <a:r>
              <a:rPr lang="ru-RU" sz="1800" b="1" dirty="0" smtClean="0">
                <a:solidFill>
                  <a:schemeClr val="tx1"/>
                </a:solidFill>
                <a:ea typeface="+mj-ea"/>
                <a:cs typeface="+mj-cs"/>
              </a:rPr>
              <a:t>  ул.Айвазовского – 4 000,0 тыс.рублей;</a:t>
            </a:r>
          </a:p>
          <a:p>
            <a:pPr>
              <a:buFont typeface="Arial" charset="0"/>
              <a:buNone/>
              <a:defRPr/>
            </a:pPr>
            <a:r>
              <a:rPr lang="ru-RU" sz="1800" b="1" dirty="0" smtClean="0">
                <a:solidFill>
                  <a:schemeClr val="tx1"/>
                </a:solidFill>
                <a:ea typeface="+mj-ea"/>
                <a:cs typeface="+mj-cs"/>
              </a:rPr>
              <a:t>Отсыпка дороги щебнем в д.Данилово (новое кладбище) 4 500,0 тыс.рублей;</a:t>
            </a:r>
          </a:p>
          <a:p>
            <a:pPr>
              <a:buFont typeface="Arial" charset="0"/>
              <a:buNone/>
              <a:defRPr/>
            </a:pPr>
            <a:r>
              <a:rPr lang="ru-RU" sz="1800" b="1" dirty="0" smtClean="0">
                <a:solidFill>
                  <a:schemeClr val="tx1"/>
                </a:solidFill>
                <a:ea typeface="+mj-ea"/>
                <a:cs typeface="+mj-cs"/>
              </a:rPr>
              <a:t>Ремонт автомобильной дороги  с.Супонь – д.Хитрово   11 001,2 тыс.рублей;</a:t>
            </a:r>
          </a:p>
          <a:p>
            <a:pPr>
              <a:buFont typeface="Arial" charset="0"/>
              <a:buNone/>
              <a:defRPr/>
            </a:pPr>
            <a:r>
              <a:rPr lang="ru-RU" sz="1800" b="1" dirty="0" smtClean="0">
                <a:solidFill>
                  <a:schemeClr val="tx1"/>
                </a:solidFill>
                <a:ea typeface="+mj-ea"/>
                <a:cs typeface="+mj-cs"/>
              </a:rPr>
              <a:t>Ремонт проезда пер.Суворова – пл.Советская г.Узловая   11620,09729 тыс.рублей;</a:t>
            </a:r>
          </a:p>
          <a:p>
            <a:pPr>
              <a:buFont typeface="Arial" charset="0"/>
              <a:buNone/>
              <a:defRPr/>
            </a:pPr>
            <a:r>
              <a:rPr lang="ru-RU" sz="1800" b="1" dirty="0" smtClean="0">
                <a:solidFill>
                  <a:schemeClr val="tx1"/>
                </a:solidFill>
                <a:ea typeface="+mj-ea"/>
                <a:cs typeface="+mj-cs"/>
              </a:rPr>
              <a:t>Выполнение инженерных изысканий  для проектирования объекта «Строительство </a:t>
            </a:r>
            <a:r>
              <a:rPr lang="ru-RU" sz="1800" b="1" dirty="0" err="1" smtClean="0">
                <a:solidFill>
                  <a:schemeClr val="tx1"/>
                </a:solidFill>
                <a:ea typeface="+mj-ea"/>
                <a:cs typeface="+mj-cs"/>
              </a:rPr>
              <a:t>автоподъезда</a:t>
            </a:r>
            <a:r>
              <a:rPr lang="ru-RU" sz="1800" b="1" dirty="0" smtClean="0">
                <a:solidFill>
                  <a:schemeClr val="tx1"/>
                </a:solidFill>
                <a:ea typeface="+mj-ea"/>
                <a:cs typeface="+mj-cs"/>
              </a:rPr>
              <a:t> к земельным участкам с.Каменка»   1194,07 тыс.рублей.         </a:t>
            </a:r>
          </a:p>
          <a:p>
            <a:pPr>
              <a:buFont typeface="Arial" charset="0"/>
              <a:buNone/>
              <a:defRPr/>
            </a:pPr>
            <a:endParaRPr lang="ru-RU" sz="1800" dirty="0" smtClean="0"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71472" y="6215083"/>
          <a:ext cx="8359968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43931"/>
                <a:gridCol w="216037"/>
              </a:tblGrid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/>
                      </a:pPr>
                      <a:endParaRPr lang="ru-RU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800" b="1" i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51000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6" name="Рисунок 5" descr="герб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28727" cy="1784730"/>
          </a:xfrm>
          <a:prstGeom prst="rect">
            <a:avLst/>
          </a:prstGeom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avatars.mds.yandex.net/get-zen_doc/3950646/pub_5f85e5353940476c66e68aec_5f85e5533940476c66e6c2bf/scale_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90" y="2643182"/>
            <a:ext cx="4000528" cy="39257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1785918" y="285728"/>
            <a:ext cx="6643734" cy="928694"/>
          </a:xfrm>
          <a:solidFill>
            <a:schemeClr val="bg1">
              <a:alpha val="65881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Расходы бюджета на коммунальное хозяйство </a:t>
            </a:r>
            <a:b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 2023 году составят   35 498,8 тыс.рублей.</a:t>
            </a:r>
            <a:endParaRPr lang="ru-RU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071547"/>
            <a:ext cx="5829324" cy="71438"/>
          </a:xfrm>
          <a:solidFill>
            <a:schemeClr val="bg1">
              <a:alpha val="50000"/>
            </a:schemeClr>
          </a:solidFill>
        </p:spPr>
        <p:txBody>
          <a:bodyPr>
            <a:normAutofit fontScale="25000" lnSpcReduction="20000"/>
          </a:bodyPr>
          <a:lstStyle/>
          <a:p>
            <a:pPr>
              <a:buFont typeface="Arial" charset="0"/>
              <a:buNone/>
              <a:defRPr/>
            </a:pPr>
            <a:endParaRPr lang="ru-RU" sz="1800" dirty="0" smtClean="0">
              <a:latin typeface="+mj-lt"/>
              <a:ea typeface="+mj-ea"/>
              <a:cs typeface="+mj-cs"/>
            </a:endParaRPr>
          </a:p>
          <a:p>
            <a:pPr>
              <a:buFont typeface="Arial" charset="0"/>
              <a:buNone/>
              <a:defRPr/>
            </a:pPr>
            <a:endParaRPr lang="ru-RU" sz="1800" dirty="0" smtClean="0">
              <a:latin typeface="+mj-lt"/>
              <a:ea typeface="+mj-ea"/>
              <a:cs typeface="+mj-cs"/>
            </a:endParaRPr>
          </a:p>
          <a:p>
            <a:pPr>
              <a:buFont typeface="Arial" charset="0"/>
              <a:buNone/>
              <a:defRPr/>
            </a:pPr>
            <a:endParaRPr lang="ru-RU" sz="1800" dirty="0" smtClean="0"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20" y="1428737"/>
          <a:ext cx="9072626" cy="5089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38173"/>
                <a:gridCol w="234453"/>
              </a:tblGrid>
              <a:tr h="5089207">
                <a:tc>
                  <a:txBody>
                    <a:bodyPr/>
                    <a:lstStyle/>
                    <a:p>
                      <a:pPr marL="0" indent="0" algn="l" defTabSz="1119188" rtl="0" eaLnBrk="1" latinLnBrk="0" hangingPunct="1">
                        <a:tabLst/>
                      </a:pPr>
                      <a:r>
                        <a:rPr lang="ru-RU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 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 ремонт ветхих участков тепловых сетей будет направлено  31 308,3 </a:t>
                      </a:r>
                      <a:r>
                        <a:rPr lang="ru-RU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тыс.руб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;   ул.Магистральная д.29-39</a:t>
                      </a:r>
                      <a:r>
                        <a:rPr lang="ru-RU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; ул.Трегубова  д.47-41; ул. </a:t>
                      </a:r>
                      <a:r>
                        <a:rPr lang="ru-RU" sz="18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Беклемищева</a:t>
                      </a:r>
                      <a:r>
                        <a:rPr lang="ru-RU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д.21-25;</a:t>
                      </a:r>
                    </a:p>
                    <a:p>
                      <a:pPr marL="0" indent="0" algn="l" defTabSz="1119188" rtl="0" eaLnBrk="1" latinLnBrk="0" hangingPunct="1">
                        <a:tabLst/>
                      </a:pPr>
                      <a:r>
                        <a:rPr lang="ru-RU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ул. Горняцкая д.15-17, пер.Транспортный ЦТП2.</a:t>
                      </a:r>
                      <a:endParaRPr lang="ru-RU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l" defTabSz="1119188" rtl="0" eaLnBrk="1" latinLnBrk="0" hangingPunct="1">
                        <a:tabLst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 ремонт ветхих участков</a:t>
                      </a:r>
                      <a:r>
                        <a:rPr lang="ru-RU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водопроводных  и канализационных сетей 1100,8 </a:t>
                      </a:r>
                      <a:r>
                        <a:rPr lang="ru-RU" sz="17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тыс.руб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pPr marL="0" indent="0" algn="l" defTabSz="1119188" rtl="0" eaLnBrk="1" latinLnBrk="0" hangingPunct="1">
                        <a:tabLst/>
                      </a:pPr>
                      <a:r>
                        <a:rPr lang="ru-RU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пос.Брусянский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ул.Горняцкая, </a:t>
                      </a:r>
                    </a:p>
                    <a:p>
                      <a:pPr marL="0" indent="0" algn="l" defTabSz="1119188" rtl="0" eaLnBrk="1" latinLnBrk="0" hangingPunct="1">
                        <a:tabLst/>
                      </a:pPr>
                      <a:r>
                        <a:rPr lang="ru-RU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ул.Кирова-ул.Советская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0" indent="0" algn="l" defTabSz="1119188" rtl="0" eaLnBrk="1" latinLnBrk="0" hangingPunct="1">
                        <a:tabLst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пос.Дубовка кв.5/15 ул.Луговая, ул.Полевая.</a:t>
                      </a:r>
                    </a:p>
                    <a:p>
                      <a:pPr marL="0" indent="0" algn="l" defTabSz="1119188" rtl="0" eaLnBrk="1" latinLnBrk="0" hangingPunct="1">
                        <a:tabLst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Узловая  ул.генерала Васильева д.44;</a:t>
                      </a:r>
                    </a:p>
                    <a:p>
                      <a:pPr marL="0" indent="0" algn="l" defTabSz="1119188" rtl="0" eaLnBrk="1" latinLnBrk="0" hangingPunct="1">
                        <a:tabLst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Ремонт КНС ул.братьев Лапшиных.</a:t>
                      </a:r>
                    </a:p>
                    <a:p>
                      <a:pPr marL="0" indent="0" algn="l" defTabSz="1119188" rtl="0" eaLnBrk="1" latinLnBrk="0" hangingPunct="1">
                        <a:tabLst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 разработку ПСД, проведение экспертизы</a:t>
                      </a:r>
                      <a:endParaRPr lang="ru-RU" sz="18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l" defTabSz="1119188" rtl="0" eaLnBrk="1" latinLnBrk="0" hangingPunct="1">
                        <a:tabLst/>
                      </a:pPr>
                      <a:r>
                        <a:rPr lang="ru-RU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 инженерных изысканий , проверка </a:t>
                      </a:r>
                    </a:p>
                    <a:p>
                      <a:pPr marL="0" indent="0" algn="l" defTabSz="1119188" rtl="0" eaLnBrk="1" latinLnBrk="0" hangingPunct="1">
                        <a:tabLst/>
                      </a:pPr>
                      <a:r>
                        <a:rPr lang="ru-RU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достоверности сметного расчета  объекта</a:t>
                      </a:r>
                    </a:p>
                    <a:p>
                      <a:pPr marL="0" indent="0" algn="l" defTabSz="1119188" rtl="0" eaLnBrk="1" latinLnBrk="0" hangingPunct="1">
                        <a:tabLst/>
                      </a:pPr>
                      <a:r>
                        <a:rPr lang="ru-RU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«Реконструкция очистных сооружений </a:t>
                      </a:r>
                    </a:p>
                    <a:p>
                      <a:pPr marL="0" indent="0" algn="l" defTabSz="1119188" rtl="0" eaLnBrk="1" latinLnBrk="0" hangingPunct="1">
                        <a:tabLst/>
                      </a:pPr>
                      <a:r>
                        <a:rPr lang="ru-RU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 районе д. </a:t>
                      </a:r>
                      <a:r>
                        <a:rPr lang="ru-RU" sz="18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Засецкое</a:t>
                      </a:r>
                      <a:r>
                        <a:rPr lang="ru-RU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Узловского</a:t>
                      </a:r>
                      <a:r>
                        <a:rPr lang="ru-RU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района»</a:t>
                      </a:r>
                    </a:p>
                    <a:p>
                      <a:pPr marL="0" indent="0" algn="l" defTabSz="1119188" rtl="0" eaLnBrk="1" latinLnBrk="0" hangingPunct="1">
                        <a:tabLst/>
                      </a:pPr>
                      <a:r>
                        <a:rPr lang="ru-RU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 сумме 1 700,0 тыс.рублей ;</a:t>
                      </a:r>
                    </a:p>
                    <a:p>
                      <a:pPr marL="0" indent="0" algn="l" defTabSz="1119188" rtl="0" eaLnBrk="1" latinLnBrk="0" hangingPunct="1">
                        <a:tabLst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Вывоз аварийных домов : пос.Дубовка, </a:t>
                      </a:r>
                    </a:p>
                    <a:p>
                      <a:pPr marL="0" indent="0" algn="l" defTabSz="1119188" rtl="0" eaLnBrk="1" latinLnBrk="0" hangingPunct="1">
                        <a:tabLst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ул. Горького д.14 и д.16 ; пос.Майский , </a:t>
                      </a:r>
                    </a:p>
                    <a:p>
                      <a:pPr marL="0" indent="0" algn="l" defTabSz="1119188" rtl="0" eaLnBrk="1" latinLnBrk="0" hangingPunct="1">
                        <a:tabLst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пер. Железнодорожный д.14  1000,0</a:t>
                      </a:r>
                      <a:r>
                        <a:rPr lang="ru-RU" sz="17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тыс.руб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800" b="1" i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51000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6" name="Рисунок 5" descr="герб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28727" cy="1784730"/>
          </a:xfrm>
          <a:prstGeom prst="rect">
            <a:avLst/>
          </a:prstGeom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ерб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28727" cy="1784730"/>
          </a:xfrm>
          <a:prstGeom prst="rect">
            <a:avLst/>
          </a:prstGeom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  <a:softEdge rad="127000"/>
          </a:effectLst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42844" y="0"/>
            <a:ext cx="885831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810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i="1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3810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</a:t>
            </a:r>
            <a:r>
              <a:rPr kumimoji="0" lang="ru-RU" sz="4800" b="1" i="1" u="none" strike="noStrike" cap="none" normalizeH="0" dirty="0" smtClean="0">
                <a:ln>
                  <a:noFill/>
                </a:ln>
                <a:solidFill>
                  <a:srgbClr val="285E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БЮДЖЕТ РАЙОНА               на  2023 год</a:t>
            </a:r>
            <a:endParaRPr kumimoji="0" lang="ru-RU" sz="1600" i="1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571472" y="1857364"/>
          <a:ext cx="8429684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786578" y="1928802"/>
            <a:ext cx="17975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 тыс.рублях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solidFill>
            <a:schemeClr val="bg1">
              <a:alpha val="65881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Расходы бюджета на охрану окружающей среды</a:t>
            </a:r>
            <a:b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 2023 году составят   1 877,5 тыс.рублей.</a:t>
            </a:r>
            <a:endParaRPr lang="ru-RU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785926"/>
            <a:ext cx="5357850" cy="5072073"/>
          </a:xfrm>
          <a:solidFill>
            <a:schemeClr val="bg1">
              <a:alpha val="50000"/>
            </a:schemeClr>
          </a:solidFill>
        </p:spPr>
        <p:txBody>
          <a:bodyPr>
            <a:normAutofit/>
          </a:bodyPr>
          <a:lstStyle/>
          <a:p>
            <a:pPr>
              <a:buFont typeface="Arial" charset="0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Мероприятия по комплексной борьбе с </a:t>
            </a:r>
          </a:p>
          <a:p>
            <a:pPr>
              <a:buFont typeface="Arial" charset="0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борщевиком Сосновского  420,9 тыс. </a:t>
            </a:r>
            <a:r>
              <a:rPr lang="ru-RU" sz="1800" dirty="0" err="1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руб</a:t>
            </a:r>
            <a:r>
              <a:rPr lang="ru-RU" sz="18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;</a:t>
            </a:r>
          </a:p>
          <a:p>
            <a:pPr>
              <a:buFont typeface="Arial" charset="0"/>
              <a:buNone/>
              <a:defRPr/>
            </a:pPr>
            <a:endParaRPr lang="ru-RU" sz="8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buFont typeface="Arial" charset="0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Ликвидация несанкционированных свалок   </a:t>
            </a:r>
          </a:p>
          <a:p>
            <a:pPr>
              <a:buFont typeface="Arial" charset="0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1 456,6 тыс.рублей, в том числе :</a:t>
            </a:r>
          </a:p>
          <a:p>
            <a:pPr>
              <a:buFont typeface="Arial" charset="0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г.Узловая 656,6 тыс.рублей, </a:t>
            </a:r>
          </a:p>
          <a:p>
            <a:pPr>
              <a:buFont typeface="Arial" charset="0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МО Шахтерское 300,0 тыс.рублей. </a:t>
            </a:r>
          </a:p>
          <a:p>
            <a:pPr>
              <a:buFont typeface="Arial" charset="0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МО </a:t>
            </a:r>
            <a:r>
              <a:rPr lang="ru-RU" sz="1800" dirty="0" err="1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Каменецкое</a:t>
            </a:r>
            <a:r>
              <a:rPr lang="ru-RU" sz="18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300,0 тыс.рублей, </a:t>
            </a:r>
          </a:p>
          <a:p>
            <a:pPr>
              <a:buFont typeface="Arial" charset="0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МО </a:t>
            </a:r>
            <a:r>
              <a:rPr lang="ru-RU" sz="1800" dirty="0" err="1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Смородинское</a:t>
            </a:r>
            <a:r>
              <a:rPr lang="ru-RU" sz="18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200,0 тыс.рублей.</a:t>
            </a:r>
          </a:p>
          <a:p>
            <a:pPr>
              <a:buFont typeface="Arial" charset="0"/>
              <a:buNone/>
              <a:defRPr/>
            </a:pPr>
            <a:endParaRPr lang="ru-RU" sz="8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buFont typeface="Arial" charset="0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 На выполнение государственных полномочий </a:t>
            </a:r>
          </a:p>
          <a:p>
            <a:pPr>
              <a:buFont typeface="Arial" charset="0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по предупреждению  и ликвидации болезней </a:t>
            </a:r>
          </a:p>
          <a:p>
            <a:pPr>
              <a:buFont typeface="Arial" charset="0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животных, их лечению, отлову и содержанию </a:t>
            </a:r>
          </a:p>
          <a:p>
            <a:pPr>
              <a:buFont typeface="Arial" charset="0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безнадзорных животных, защите населения от </a:t>
            </a:r>
          </a:p>
          <a:p>
            <a:pPr>
              <a:buFont typeface="Arial" charset="0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болезней, общих для человека и животных </a:t>
            </a:r>
          </a:p>
          <a:p>
            <a:pPr>
              <a:buFont typeface="Arial" charset="0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предусмотрено   1 980,4 тыс.рублей.</a:t>
            </a:r>
          </a:p>
          <a:p>
            <a:pPr>
              <a:buFont typeface="Arial" charset="0"/>
              <a:buNone/>
              <a:defRPr/>
            </a:pPr>
            <a:endParaRPr lang="ru-RU" sz="1800" dirty="0" smtClean="0">
              <a:latin typeface="+mj-lt"/>
              <a:ea typeface="+mj-ea"/>
              <a:cs typeface="+mj-cs"/>
            </a:endParaRPr>
          </a:p>
          <a:p>
            <a:pPr>
              <a:buFont typeface="Arial" charset="0"/>
              <a:buNone/>
              <a:defRPr/>
            </a:pPr>
            <a:endParaRPr lang="ru-RU" sz="1800" dirty="0" smtClean="0"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71472" y="6215083"/>
          <a:ext cx="8359968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43931"/>
                <a:gridCol w="216037"/>
              </a:tblGrid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/>
                      </a:pPr>
                      <a:endParaRPr lang="ru-RU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800" b="1" i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51000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6" name="Рисунок 5" descr="герб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28727" cy="1784730"/>
          </a:xfrm>
          <a:prstGeom prst="rect">
            <a:avLst/>
          </a:prstGeom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  <a:softEdge rad="127000"/>
          </a:effectLst>
        </p:spPr>
      </p:pic>
      <p:pic>
        <p:nvPicPr>
          <p:cNvPr id="52226" name="Picture 2" descr="https://flomaster.club/uploads/posts/2022-08/1660722764_22-flomaster-club-p-kartinki-po-ekologii-dlya-detei-krasivo-3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9728" y="1491925"/>
            <a:ext cx="4121428" cy="51517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phonoteka.org/uploads/posts/2022-01/1643592452_96-phonoteka-org-p-shkolnie-foni-dlya-nachalnoi-shkoli-10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1048160"/>
            <a:ext cx="6045144" cy="5595550"/>
          </a:xfrm>
          <a:prstGeom prst="rect">
            <a:avLst/>
          </a:prstGeom>
          <a:noFill/>
        </p:spPr>
      </p:pic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solidFill>
            <a:schemeClr val="bg1">
              <a:alpha val="65881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Расходы бюджета на образование</a:t>
            </a:r>
            <a:b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 2023 году составят   1 482 077,4 тыс.рублей.</a:t>
            </a:r>
            <a:endParaRPr lang="ru-RU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686800" cy="4525963"/>
          </a:xfrm>
          <a:solidFill>
            <a:schemeClr val="bg1">
              <a:alpha val="50000"/>
            </a:schemeClr>
          </a:solidFill>
        </p:spPr>
        <p:txBody>
          <a:bodyPr>
            <a:normAutofit fontScale="92500" lnSpcReduction="10000"/>
          </a:bodyPr>
          <a:lstStyle/>
          <a:p>
            <a:pPr>
              <a:buFont typeface="Arial" charset="0"/>
              <a:buNone/>
              <a:defRPr/>
            </a:pPr>
            <a:endParaRPr lang="ru-RU" sz="1800" dirty="0" smtClean="0">
              <a:latin typeface="+mj-lt"/>
              <a:ea typeface="+mj-ea"/>
              <a:cs typeface="+mj-cs"/>
            </a:endParaRPr>
          </a:p>
          <a:p>
            <a:pPr>
              <a:buFont typeface="Arial" charset="0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Содержание образовательных учреждений 329 579,53 тыс.рублей.</a:t>
            </a:r>
          </a:p>
          <a:p>
            <a:pPr>
              <a:buFont typeface="Arial" charset="0"/>
              <a:buNone/>
              <a:defRPr/>
            </a:pPr>
            <a:r>
              <a:rPr lang="ru-RU" sz="1800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Подготовка учреждений к новому учебному году     12 972,4 тыс.рублей;</a:t>
            </a:r>
          </a:p>
          <a:p>
            <a:pPr>
              <a:buFont typeface="Arial" charset="0"/>
              <a:buNone/>
              <a:defRPr/>
            </a:pPr>
            <a:r>
              <a:rPr lang="ru-RU" sz="1800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Установка  новых АПС  на общую сумму 6 167,25 тыс.рублей  в учреждениях:</a:t>
            </a:r>
          </a:p>
          <a:p>
            <a:pPr>
              <a:buFont typeface="Arial" charset="0"/>
              <a:buNone/>
              <a:defRPr/>
            </a:pPr>
            <a:r>
              <a:rPr lang="ru-RU" sz="1800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 ДОУ №№23,25,36,37; СОШ №№9,25,61.</a:t>
            </a:r>
          </a:p>
          <a:p>
            <a:pPr>
              <a:buFont typeface="Arial" charset="0"/>
              <a:buNone/>
              <a:defRPr/>
            </a:pPr>
            <a:r>
              <a:rPr lang="ru-RU" sz="1800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Замена ограждения МДОУ №37 на сумму  1 795,2 тыс.рублей;</a:t>
            </a:r>
          </a:p>
          <a:p>
            <a:pPr>
              <a:buFont typeface="Arial" charset="0"/>
              <a:buNone/>
              <a:defRPr/>
            </a:pPr>
            <a:r>
              <a:rPr lang="ru-RU" sz="1800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 ремонт помещения Центр образования «Федоровский и ремонт кровли Центр образования №12  на  общую сумму 6 705,7 тыс.рублей</a:t>
            </a:r>
          </a:p>
          <a:p>
            <a:pPr>
              <a:buFont typeface="Arial" charset="0"/>
              <a:buNone/>
              <a:defRPr/>
            </a:pPr>
            <a:r>
              <a:rPr lang="ru-RU" sz="1800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Ремонт входной группы и пандуса в МДОУ №14 на сумму 1 105,3 тыс.рублей</a:t>
            </a:r>
          </a:p>
          <a:p>
            <a:pPr>
              <a:buFont typeface="Arial" charset="0"/>
              <a:buNone/>
              <a:defRPr/>
            </a:pPr>
            <a:r>
              <a:rPr lang="ru-RU" sz="1800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Осуществление дополнительного финансового обеспечения по организации питания отдельных категорий обучающихся 7 421,5 тыс.рублей;</a:t>
            </a:r>
          </a:p>
          <a:p>
            <a:pPr>
              <a:buFont typeface="Arial" charset="0"/>
              <a:buNone/>
              <a:defRPr/>
            </a:pPr>
            <a:r>
              <a:rPr lang="ru-RU" sz="1800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Организация бесплатного горячего питания обучающихся в начальных классах </a:t>
            </a:r>
          </a:p>
          <a:p>
            <a:pPr>
              <a:buFont typeface="Arial" charset="0"/>
              <a:buNone/>
              <a:defRPr/>
            </a:pPr>
            <a:r>
              <a:rPr lang="ru-RU" sz="1800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 40 365,3 тыс.рублей.</a:t>
            </a:r>
          </a:p>
          <a:p>
            <a:pPr>
              <a:buFont typeface="Arial" charset="0"/>
              <a:buNone/>
              <a:defRPr/>
            </a:pPr>
            <a:r>
              <a:rPr lang="ru-RU" sz="1800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Организация оздоровительной кампании детей  планируется в сумме 17 256,6 тыс.рублей.  </a:t>
            </a:r>
          </a:p>
          <a:p>
            <a:pPr>
              <a:buFont typeface="Arial" charset="0"/>
              <a:buNone/>
              <a:defRPr/>
            </a:pPr>
            <a:endParaRPr lang="ru-RU" sz="1800" dirty="0" smtClean="0">
              <a:latin typeface="+mj-lt"/>
              <a:ea typeface="+mj-ea"/>
              <a:cs typeface="+mj-cs"/>
            </a:endParaRPr>
          </a:p>
          <a:p>
            <a:pPr>
              <a:buFont typeface="Arial" charset="0"/>
              <a:buNone/>
              <a:defRPr/>
            </a:pPr>
            <a:endParaRPr lang="ru-RU" sz="1800" dirty="0" smtClean="0"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71472" y="6215083"/>
          <a:ext cx="8359968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43931"/>
                <a:gridCol w="216037"/>
              </a:tblGrid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/>
                      </a:pPr>
                      <a:endParaRPr lang="ru-RU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800" b="1" i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51000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6" name="Рисунок 5" descr="герб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28727" cy="1784730"/>
          </a:xfrm>
          <a:prstGeom prst="rect">
            <a:avLst/>
          </a:prstGeom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1643050"/>
            <a:ext cx="4652963" cy="4843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solidFill>
            <a:schemeClr val="bg1">
              <a:alpha val="65881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Расходы бюджета на Социальную политику</a:t>
            </a:r>
            <a:b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 2023 году составят   32 580,5 тыс.рублей.</a:t>
            </a:r>
            <a:endParaRPr lang="ru-RU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785926"/>
            <a:ext cx="5286412" cy="4929222"/>
          </a:xfrm>
          <a:solidFill>
            <a:schemeClr val="bg1">
              <a:alpha val="50000"/>
            </a:schemeClr>
          </a:solidFill>
        </p:spPr>
        <p:txBody>
          <a:bodyPr rIns="72000">
            <a:normAutofit fontScale="70000" lnSpcReduction="20000"/>
          </a:bodyPr>
          <a:lstStyle/>
          <a:p>
            <a:pPr marL="360000">
              <a:lnSpc>
                <a:spcPts val="2000"/>
              </a:lnSpc>
              <a:buFont typeface="Arial" charset="0"/>
              <a:buNone/>
              <a:defRPr/>
            </a:pPr>
            <a:r>
              <a:rPr lang="ru-RU" sz="26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Выплаты компенсации части родительской платы за содержание ребенка в дошкольных учреждениях  предусмотрены в сумме           10 251,2 тыс.рублей.</a:t>
            </a:r>
          </a:p>
          <a:p>
            <a:pPr marL="360000">
              <a:lnSpc>
                <a:spcPts val="2000"/>
              </a:lnSpc>
              <a:buNone/>
              <a:tabLst>
                <a:tab pos="8434388" algn="l"/>
              </a:tabLst>
              <a:defRPr/>
            </a:pPr>
            <a:r>
              <a:rPr lang="ru-RU" sz="26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Выплаты родителям (законным представителям) детей-инвалидов, обучающимся по основным общеобразовательным программам на дому  124,3 тыс.рублей;</a:t>
            </a:r>
          </a:p>
          <a:p>
            <a:pPr marL="360000">
              <a:lnSpc>
                <a:spcPts val="2000"/>
              </a:lnSpc>
              <a:buNone/>
              <a:defRPr/>
            </a:pPr>
            <a:r>
              <a:rPr lang="ru-RU" sz="2600" dirty="0" smtClean="0">
                <a:solidFill>
                  <a:schemeClr val="tx1"/>
                </a:solidFill>
                <a:latin typeface="+mj-lt"/>
              </a:rPr>
              <a:t>Выплаты родителям (законным представителям) детей- инвалидов, обучающимся по основным общеобразовательным программам  в форме семейного образования  89,3 тыс.рублей;</a:t>
            </a:r>
          </a:p>
          <a:p>
            <a:pPr marL="360000">
              <a:lnSpc>
                <a:spcPts val="2000"/>
              </a:lnSpc>
              <a:buNone/>
              <a:defRPr/>
            </a:pPr>
            <a:r>
              <a:rPr lang="ru-RU" sz="2600" dirty="0" smtClean="0">
                <a:solidFill>
                  <a:schemeClr val="tx1"/>
                </a:solidFill>
                <a:latin typeface="+mj-lt"/>
              </a:rPr>
              <a:t>Единовременная выплата семьям на рождение третьего  и последующих детей в </a:t>
            </a:r>
            <a:r>
              <a:rPr lang="ru-RU" sz="2600" dirty="0" err="1" smtClean="0">
                <a:solidFill>
                  <a:schemeClr val="tx1"/>
                </a:solidFill>
                <a:latin typeface="+mj-lt"/>
              </a:rPr>
              <a:t>Узловском</a:t>
            </a:r>
            <a:r>
              <a:rPr lang="ru-RU" sz="2600" dirty="0" smtClean="0">
                <a:solidFill>
                  <a:schemeClr val="tx1"/>
                </a:solidFill>
                <a:latin typeface="+mj-lt"/>
              </a:rPr>
              <a:t> районе 1 520,0 тыс.рублей;</a:t>
            </a:r>
          </a:p>
          <a:p>
            <a:pPr marL="360000">
              <a:lnSpc>
                <a:spcPts val="2000"/>
              </a:lnSpc>
              <a:buFont typeface="Arial" charset="0"/>
              <a:buNone/>
              <a:defRPr/>
            </a:pPr>
            <a:r>
              <a:rPr lang="ru-RU" sz="26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Субсидии на приобретение жилья 28 молодым семьям  19 850,4 тыс.рублей.</a:t>
            </a:r>
            <a:endParaRPr lang="ru-RU" sz="2600" dirty="0" smtClean="0">
              <a:latin typeface="+mj-lt"/>
              <a:ea typeface="+mj-ea"/>
              <a:cs typeface="+mj-cs"/>
            </a:endParaRPr>
          </a:p>
          <a:p>
            <a:pPr>
              <a:buFont typeface="Arial" charset="0"/>
              <a:buNone/>
              <a:defRPr/>
            </a:pPr>
            <a:endParaRPr lang="ru-RU" sz="1800" dirty="0" smtClean="0"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71472" y="6215083"/>
          <a:ext cx="8359968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43931"/>
                <a:gridCol w="216037"/>
              </a:tblGrid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/>
                      </a:pPr>
                      <a:endParaRPr lang="ru-RU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800" b="1" i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51000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6" name="Рисунок 5" descr="герб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28727" cy="1784730"/>
          </a:xfrm>
          <a:prstGeom prst="rect">
            <a:avLst/>
          </a:prstGeom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5"/>
          <p:cNvSpPr>
            <a:spLocks noGrp="1"/>
          </p:cNvSpPr>
          <p:nvPr>
            <p:ph type="title"/>
          </p:nvPr>
        </p:nvSpPr>
        <p:spPr>
          <a:xfrm>
            <a:off x="1928794" y="500042"/>
            <a:ext cx="6215106" cy="1143008"/>
          </a:xfrm>
        </p:spPr>
        <p:txBody>
          <a:bodyPr>
            <a:normAutofit/>
          </a:bodyPr>
          <a:lstStyle/>
          <a:p>
            <a:pPr algn="ctr">
              <a:defRPr sz="2000" b="1" i="0" u="none" strike="noStrike" kern="1200" baseline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sz="2800" b="1" dirty="0" smtClean="0">
                <a:ln w="3175">
                  <a:noFill/>
                </a:ln>
                <a:solidFill>
                  <a:srgbClr val="0064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Межбюджетные трансферты </a:t>
            </a:r>
            <a:br>
              <a:rPr lang="ru-RU" sz="2800" b="1" dirty="0" smtClean="0">
                <a:ln w="3175">
                  <a:noFill/>
                </a:ln>
                <a:solidFill>
                  <a:srgbClr val="0064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ru-RU" sz="2800" b="1" dirty="0" smtClean="0">
                <a:ln w="3175">
                  <a:noFill/>
                </a:ln>
                <a:solidFill>
                  <a:srgbClr val="0064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бюджетам поселений в 2023 </a:t>
            </a:r>
            <a:r>
              <a:rPr lang="ru-RU" sz="2800" b="1" cap="none" dirty="0" smtClean="0">
                <a:ln w="3175">
                  <a:noFill/>
                </a:ln>
                <a:solidFill>
                  <a:srgbClr val="0064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г</a:t>
            </a:r>
            <a:r>
              <a:rPr lang="ru-RU" sz="2800" b="1" dirty="0" smtClean="0">
                <a:ln w="3175">
                  <a:noFill/>
                </a:ln>
                <a:solidFill>
                  <a:srgbClr val="0064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.</a:t>
            </a:r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428625" y="3286127"/>
            <a:ext cx="3500433" cy="1143005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/>
              <a:t>Бюджет МО Шахтерское  </a:t>
            </a:r>
          </a:p>
          <a:p>
            <a:pPr algn="ctr">
              <a:defRPr/>
            </a:pPr>
            <a:r>
              <a:rPr lang="ru-RU" sz="2400" dirty="0" smtClean="0"/>
              <a:t>10995,9 тыс.рублей</a:t>
            </a:r>
            <a:endParaRPr lang="ru-RU" sz="2400" dirty="0"/>
          </a:p>
        </p:txBody>
      </p:sp>
      <p:sp>
        <p:nvSpPr>
          <p:cNvPr id="15" name="Блок-схема: процесс 14"/>
          <p:cNvSpPr/>
          <p:nvPr/>
        </p:nvSpPr>
        <p:spPr>
          <a:xfrm>
            <a:off x="5786438" y="3286132"/>
            <a:ext cx="3071812" cy="11430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/>
              <a:t>Бюджет МО </a:t>
            </a:r>
            <a:r>
              <a:rPr lang="ru-RU" sz="2400" dirty="0" err="1"/>
              <a:t>Смородинское</a:t>
            </a:r>
            <a:r>
              <a:rPr lang="ru-RU" sz="2400" dirty="0"/>
              <a:t> </a:t>
            </a:r>
          </a:p>
          <a:p>
            <a:pPr algn="ctr">
              <a:defRPr/>
            </a:pPr>
            <a:r>
              <a:rPr lang="ru-RU" sz="2400" dirty="0" smtClean="0"/>
              <a:t>2855,0 тыс.рублей</a:t>
            </a:r>
            <a:endParaRPr lang="ru-RU" sz="2400" dirty="0"/>
          </a:p>
        </p:txBody>
      </p:sp>
      <p:sp>
        <p:nvSpPr>
          <p:cNvPr id="16" name="Блок-схема: процесс 15"/>
          <p:cNvSpPr/>
          <p:nvPr/>
        </p:nvSpPr>
        <p:spPr>
          <a:xfrm>
            <a:off x="714375" y="4714893"/>
            <a:ext cx="3786188" cy="135731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/>
              <a:t>Бюджет МО </a:t>
            </a:r>
          </a:p>
          <a:p>
            <a:pPr algn="ctr">
              <a:defRPr/>
            </a:pPr>
            <a:r>
              <a:rPr lang="ru-RU" sz="2400" dirty="0"/>
              <a:t>город Узловая</a:t>
            </a:r>
          </a:p>
          <a:p>
            <a:pPr algn="ctr">
              <a:defRPr/>
            </a:pPr>
            <a:r>
              <a:rPr lang="ru-RU" sz="2400" dirty="0" smtClean="0"/>
              <a:t>22038,6 тыс.рублей</a:t>
            </a:r>
            <a:endParaRPr lang="ru-RU" dirty="0"/>
          </a:p>
        </p:txBody>
      </p:sp>
      <p:cxnSp>
        <p:nvCxnSpPr>
          <p:cNvPr id="18" name="Прямая со стрелкой 17"/>
          <p:cNvCxnSpPr/>
          <p:nvPr/>
        </p:nvCxnSpPr>
        <p:spPr>
          <a:xfrm rot="5400000" flipH="1" flipV="1">
            <a:off x="3286125" y="2857500"/>
            <a:ext cx="15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endCxn id="13" idx="0"/>
          </p:cNvCxnSpPr>
          <p:nvPr/>
        </p:nvCxnSpPr>
        <p:spPr>
          <a:xfrm rot="10800000" flipV="1">
            <a:off x="2178842" y="2714619"/>
            <a:ext cx="1535902" cy="57150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endCxn id="15" idx="0"/>
          </p:cNvCxnSpPr>
          <p:nvPr/>
        </p:nvCxnSpPr>
        <p:spPr>
          <a:xfrm>
            <a:off x="6000760" y="2714620"/>
            <a:ext cx="1321584" cy="57151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3286119" y="3500440"/>
            <a:ext cx="2000262" cy="42863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16200000" flipH="1">
            <a:off x="4429124" y="3429000"/>
            <a:ext cx="2000264" cy="57150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Блок-схема: процесс 16"/>
          <p:cNvSpPr/>
          <p:nvPr/>
        </p:nvSpPr>
        <p:spPr>
          <a:xfrm>
            <a:off x="5000625" y="4714893"/>
            <a:ext cx="3597275" cy="1357313"/>
          </a:xfrm>
          <a:prstGeom prst="flowChartProcess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400" dirty="0" smtClean="0"/>
              <a:t>Бюджет МО </a:t>
            </a:r>
            <a:r>
              <a:rPr lang="ru-RU" sz="2400" dirty="0" err="1" smtClean="0"/>
              <a:t>Каменецкое</a:t>
            </a:r>
            <a:endParaRPr lang="ru-RU" sz="2400" dirty="0" smtClean="0"/>
          </a:p>
          <a:p>
            <a:pPr algn="ctr">
              <a:defRPr/>
            </a:pPr>
            <a:r>
              <a:rPr lang="ru-RU" sz="2400" dirty="0" smtClean="0"/>
              <a:t>2591,1 тыс.рублей</a:t>
            </a:r>
            <a:endParaRPr lang="ru-RU" sz="2400" dirty="0"/>
          </a:p>
        </p:txBody>
      </p:sp>
      <p:pic>
        <p:nvPicPr>
          <p:cNvPr id="14" name="Рисунок 13" descr="герб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28727" cy="1784730"/>
          </a:xfrm>
          <a:prstGeom prst="rect">
            <a:avLst/>
          </a:prstGeom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  <a:softEdge rad="127000"/>
          </a:effectLst>
        </p:spPr>
      </p:pic>
      <p:sp>
        <p:nvSpPr>
          <p:cNvPr id="12" name="Блок-схема: процесс 11"/>
          <p:cNvSpPr/>
          <p:nvPr/>
        </p:nvSpPr>
        <p:spPr>
          <a:xfrm>
            <a:off x="2357422" y="1857372"/>
            <a:ext cx="5072062" cy="107156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/>
              <a:t>Бюджет </a:t>
            </a:r>
            <a:r>
              <a:rPr lang="ru-RU" sz="2800" dirty="0" err="1"/>
              <a:t>Узловского</a:t>
            </a:r>
            <a:r>
              <a:rPr lang="ru-RU" sz="2800" dirty="0"/>
              <a:t> района </a:t>
            </a:r>
          </a:p>
          <a:p>
            <a:pPr algn="ctr">
              <a:defRPr/>
            </a:pPr>
            <a:r>
              <a:rPr lang="ru-RU" sz="2800" dirty="0" smtClean="0"/>
              <a:t>38 480,6 тыс.рублей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ерб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28727" cy="1784730"/>
          </a:xfrm>
          <a:prstGeom prst="rect">
            <a:avLst/>
          </a:prstGeom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  <a:softEdge rad="127000"/>
          </a:effectLst>
        </p:spPr>
      </p:pic>
      <p:sp>
        <p:nvSpPr>
          <p:cNvPr id="3" name="TextBox 2"/>
          <p:cNvSpPr txBox="1"/>
          <p:nvPr/>
        </p:nvSpPr>
        <p:spPr>
          <a:xfrm>
            <a:off x="1500167" y="571480"/>
            <a:ext cx="76438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  <a:defRPr sz="2000" b="1" i="0" u="none" strike="noStrike" kern="1200" baseline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sz="2800" b="1" cap="all" dirty="0" smtClean="0">
                <a:ln w="3175">
                  <a:noFill/>
                </a:ln>
                <a:solidFill>
                  <a:srgbClr val="0064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Муниципальный  долг  </a:t>
            </a:r>
          </a:p>
          <a:p>
            <a:pPr algn="ctr">
              <a:spcBef>
                <a:spcPct val="0"/>
              </a:spcBef>
              <a:defRPr sz="2000" b="1" i="0" u="none" strike="noStrike" kern="1200" baseline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sz="2800" b="1" cap="all" dirty="0" err="1" smtClean="0">
                <a:ln w="3175">
                  <a:noFill/>
                </a:ln>
                <a:solidFill>
                  <a:srgbClr val="0064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Узловского</a:t>
            </a:r>
            <a:r>
              <a:rPr lang="ru-RU" sz="2800" b="1" cap="all" dirty="0" smtClean="0">
                <a:ln w="3175">
                  <a:noFill/>
                </a:ln>
                <a:solidFill>
                  <a:srgbClr val="0064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района   (млн.рублей)</a:t>
            </a:r>
            <a:endParaRPr lang="ru-RU" sz="2800" b="1" cap="all" dirty="0">
              <a:ln w="3175">
                <a:noFill/>
              </a:ln>
              <a:solidFill>
                <a:srgbClr val="0064C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428596" y="1397000"/>
          <a:ext cx="8358246" cy="4818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6143644"/>
            <a:ext cx="9144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Расходы на обслуживание муниципального долга в 2023 году         1740,56 тыс.рублей.</a:t>
            </a:r>
            <a:endParaRPr lang="ru-RU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ерб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28727" cy="1784730"/>
          </a:xfrm>
          <a:prstGeom prst="rect">
            <a:avLst/>
          </a:prstGeom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  <a:softEdge rad="127000"/>
          </a:effectLst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42844" y="0"/>
            <a:ext cx="8858312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810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i="1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3810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</a:t>
            </a:r>
            <a:r>
              <a:rPr lang="ru-RU" sz="4800" b="1" i="1" dirty="0" smtClean="0">
                <a:solidFill>
                  <a:srgbClr val="285E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БЮДЖЕТ РАЙОНА</a:t>
            </a:r>
          </a:p>
          <a:p>
            <a:pPr marL="0" marR="0" lvl="0" indent="3810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800" b="1" i="1" dirty="0" smtClean="0">
                <a:solidFill>
                  <a:srgbClr val="285E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на 2024 год</a:t>
            </a:r>
            <a:r>
              <a:rPr lang="ru-RU" sz="4800" b="1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</a:t>
            </a:r>
            <a:endParaRPr kumimoji="0" lang="ru-RU" sz="2400" b="1" i="1" u="sng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381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i="1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571472" y="1857364"/>
          <a:ext cx="8286776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786578" y="1928802"/>
            <a:ext cx="17975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 тыс.рублях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ерб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28727" cy="1784730"/>
          </a:xfrm>
          <a:prstGeom prst="rect">
            <a:avLst/>
          </a:prstGeom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  <a:softEdge rad="127000"/>
          </a:effectLst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42844" y="0"/>
            <a:ext cx="885831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810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i="1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3810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</a:t>
            </a:r>
            <a:r>
              <a:rPr lang="ru-RU" sz="4800" b="1" i="1" dirty="0" smtClean="0">
                <a:solidFill>
                  <a:srgbClr val="285E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БЮДЖЕТ РАЙОНА </a:t>
            </a:r>
          </a:p>
          <a:p>
            <a:pPr marL="0" marR="0" lvl="0" indent="3810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800" b="1" i="1" dirty="0" smtClean="0">
                <a:solidFill>
                  <a:srgbClr val="285E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на 2025 год</a:t>
            </a:r>
            <a:endParaRPr kumimoji="0" lang="ru-RU" sz="1600" i="1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571472" y="1857364"/>
          <a:ext cx="8286776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786578" y="1928802"/>
            <a:ext cx="17975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 тыс.рублях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ерб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28727" cy="1784730"/>
          </a:xfrm>
          <a:prstGeom prst="rect">
            <a:avLst/>
          </a:prstGeom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  <a:softEdge rad="127000"/>
          </a:effectLst>
        </p:spPr>
      </p:pic>
      <p:sp>
        <p:nvSpPr>
          <p:cNvPr id="3" name="TextBox 2"/>
          <p:cNvSpPr txBox="1"/>
          <p:nvPr/>
        </p:nvSpPr>
        <p:spPr>
          <a:xfrm>
            <a:off x="1928794" y="142852"/>
            <a:ext cx="619650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Доходы бюджета МО </a:t>
            </a:r>
            <a:r>
              <a:rPr lang="ru-RU" sz="28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Узловский</a:t>
            </a: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район 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2023 год  -  2 270 882,4 тыс.рублей</a:t>
            </a:r>
            <a:endParaRPr lang="ru-RU" sz="28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500034" y="1142984"/>
          <a:ext cx="8215370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643438" y="6000768"/>
            <a:ext cx="43124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Данные указаны в тысячах рублей</a:t>
            </a:r>
            <a:endParaRPr lang="ru-RU" b="1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Box 1"/>
          <p:cNvSpPr txBox="1">
            <a:spLocks noChangeArrowheads="1"/>
          </p:cNvSpPr>
          <p:nvPr/>
        </p:nvSpPr>
        <p:spPr bwMode="auto">
          <a:xfrm>
            <a:off x="1143000" y="282575"/>
            <a:ext cx="778671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 smtClean="0"/>
              <a:t>Налоговые и неналоговые доходы</a:t>
            </a:r>
          </a:p>
          <a:p>
            <a:pPr algn="ctr"/>
            <a:r>
              <a:rPr lang="ru-RU" altLang="ru-RU" sz="2800" b="1" dirty="0" smtClean="0"/>
              <a:t> </a:t>
            </a:r>
            <a:r>
              <a:rPr lang="ru-RU" altLang="ru-RU" sz="2800" b="1" dirty="0" err="1" smtClean="0"/>
              <a:t>Узловского</a:t>
            </a:r>
            <a:r>
              <a:rPr lang="ru-RU" altLang="ru-RU" sz="2800" b="1" dirty="0" smtClean="0"/>
              <a:t> района за 2021-2025 гг. (</a:t>
            </a:r>
            <a:r>
              <a:rPr lang="ru-RU" altLang="ru-RU" sz="2800" b="1" dirty="0" err="1" smtClean="0"/>
              <a:t>млн.руб</a:t>
            </a:r>
            <a:r>
              <a:rPr lang="ru-RU" altLang="ru-RU" sz="2800" b="1" dirty="0" smtClean="0"/>
              <a:t>)</a:t>
            </a:r>
          </a:p>
          <a:p>
            <a:pPr algn="ctr"/>
            <a:endParaRPr lang="ru-RU" altLang="ru-RU" sz="2800" dirty="0" smtClean="0"/>
          </a:p>
          <a:p>
            <a:pPr algn="ctr"/>
            <a:endParaRPr lang="ru-RU" altLang="ru-RU" sz="2800" dirty="0"/>
          </a:p>
        </p:txBody>
      </p:sp>
      <p:graphicFrame>
        <p:nvGraphicFramePr>
          <p:cNvPr id="8194" name="Диаграмма 6"/>
          <p:cNvGraphicFramePr>
            <a:graphicFrameLocks/>
          </p:cNvGraphicFramePr>
          <p:nvPr/>
        </p:nvGraphicFramePr>
        <p:xfrm>
          <a:off x="142844" y="1142984"/>
          <a:ext cx="8715404" cy="5357850"/>
        </p:xfrm>
        <a:graphic>
          <a:graphicData uri="http://schemas.openxmlformats.org/presentationml/2006/ole">
            <p:oleObj spid="_x0000_s24578" name="Диаграмма" r:id="rId3" imgW="8077372" imgH="4514888" progId="Excel.Sheet.8">
              <p:embed/>
            </p:oleObj>
          </a:graphicData>
        </a:graphic>
      </p:graphicFrame>
      <p:pic>
        <p:nvPicPr>
          <p:cNvPr id="4" name="Рисунок 3" descr="герб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428727" cy="1784730"/>
          </a:xfrm>
          <a:prstGeom prst="rect">
            <a:avLst/>
          </a:prstGeom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  <a:softEdge rad="127000"/>
          </a:effectLst>
        </p:spPr>
      </p:pic>
      <p:sp>
        <p:nvSpPr>
          <p:cNvPr id="5" name="Стрелка углом 4"/>
          <p:cNvSpPr/>
          <p:nvPr/>
        </p:nvSpPr>
        <p:spPr>
          <a:xfrm>
            <a:off x="2500298" y="2214554"/>
            <a:ext cx="571504" cy="440052"/>
          </a:xfrm>
          <a:prstGeom prst="bentArrow">
            <a:avLst>
              <a:gd name="adj1" fmla="val 25000"/>
              <a:gd name="adj2" fmla="val 27518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Стрелка углом 5"/>
          <p:cNvSpPr/>
          <p:nvPr/>
        </p:nvSpPr>
        <p:spPr>
          <a:xfrm>
            <a:off x="3929058" y="2071678"/>
            <a:ext cx="357190" cy="511490"/>
          </a:xfrm>
          <a:prstGeom prst="bentArrow">
            <a:avLst>
              <a:gd name="adj1" fmla="val 25000"/>
              <a:gd name="adj2" fmla="val 26803"/>
              <a:gd name="adj3" fmla="val 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Стрелка углом 6"/>
          <p:cNvSpPr/>
          <p:nvPr/>
        </p:nvSpPr>
        <p:spPr>
          <a:xfrm>
            <a:off x="5286380" y="1928802"/>
            <a:ext cx="357190" cy="51149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Стрелка углом 7"/>
          <p:cNvSpPr/>
          <p:nvPr/>
        </p:nvSpPr>
        <p:spPr>
          <a:xfrm>
            <a:off x="6715140" y="1571612"/>
            <a:ext cx="357190" cy="51149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57554" y="178592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571736" y="1785926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10,6%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857621" y="1571612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6,6%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286380" y="1428736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9,1%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6286512" y="1214422"/>
            <a:ext cx="821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9,3%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ерб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28727" cy="1784730"/>
          </a:xfrm>
          <a:prstGeom prst="rect">
            <a:avLst/>
          </a:prstGeom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  <a:softEdge rad="127000"/>
          </a:effectLst>
        </p:spPr>
      </p:pic>
      <p:graphicFrame>
        <p:nvGraphicFramePr>
          <p:cNvPr id="3" name="Диаграмма 2"/>
          <p:cNvGraphicFramePr/>
          <p:nvPr/>
        </p:nvGraphicFramePr>
        <p:xfrm>
          <a:off x="1285852" y="285728"/>
          <a:ext cx="7143800" cy="63579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714480" y="285728"/>
            <a:ext cx="66437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2000" b="1" i="0" u="none" strike="noStrike" kern="1200" baseline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 налоговых доходов муниципального образования  Узловский район на  2023 год</a:t>
            </a:r>
            <a:endParaRPr lang="ru-RU" sz="24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3438" y="6000768"/>
            <a:ext cx="43124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Данные указаны в тысячах рублей</a:t>
            </a:r>
            <a:endParaRPr lang="ru-RU" b="1" i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ерб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28727" cy="1784730"/>
          </a:xfrm>
          <a:prstGeom prst="rect">
            <a:avLst/>
          </a:prstGeom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  <a:softEdge rad="127000"/>
          </a:effectLst>
        </p:spPr>
      </p:pic>
      <p:sp>
        <p:nvSpPr>
          <p:cNvPr id="3" name="TextBox 2"/>
          <p:cNvSpPr txBox="1"/>
          <p:nvPr/>
        </p:nvSpPr>
        <p:spPr>
          <a:xfrm>
            <a:off x="1857356" y="214290"/>
            <a:ext cx="66437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2000" b="1" i="0" u="none" strike="noStrike" kern="1200" baseline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 неналоговых доходов бюджета</a:t>
            </a:r>
          </a:p>
          <a:p>
            <a:pPr algn="ctr">
              <a:defRPr sz="2000" b="1" i="0" u="none" strike="noStrike" kern="1200" baseline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 Узловский район  на 2023 год</a:t>
            </a: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214282" y="1357298"/>
          <a:ext cx="8929718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643438" y="6000768"/>
            <a:ext cx="43124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Данные указаны в тысячах рублей</a:t>
            </a:r>
            <a:endParaRPr lang="ru-RU" b="1" i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1"/>
            <a:ext cx="67866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2000" b="1" i="0" u="none" strike="noStrike" kern="1200" baseline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 безвозмездных поступлений </a:t>
            </a:r>
          </a:p>
          <a:p>
            <a:pPr algn="ctr">
              <a:defRPr sz="2000" b="1" i="0" u="none" strike="noStrike" kern="1200" baseline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бюджет муниципального образования Узловский район   в 2023 году</a:t>
            </a: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 descr="герб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28727" cy="1784730"/>
          </a:xfrm>
          <a:prstGeom prst="rect">
            <a:avLst/>
          </a:prstGeom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  <a:softEdge rad="127000"/>
          </a:effectLst>
        </p:spPr>
      </p:pic>
      <p:graphicFrame>
        <p:nvGraphicFramePr>
          <p:cNvPr id="4" name="Диаграмма 3"/>
          <p:cNvGraphicFramePr/>
          <p:nvPr/>
        </p:nvGraphicFramePr>
        <p:xfrm>
          <a:off x="-64" y="1285860"/>
          <a:ext cx="9144064" cy="59293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643438" y="6000768"/>
            <a:ext cx="43124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Данные указаны в тысячах рублей</a:t>
            </a:r>
            <a:endParaRPr lang="ru-RU" b="1" i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5261</TotalTime>
  <Words>1010</Words>
  <Application>Microsoft Office PowerPoint</Application>
  <PresentationFormat>Экран (4:3)</PresentationFormat>
  <Paragraphs>202</Paragraphs>
  <Slides>24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24</vt:i4>
      </vt:variant>
    </vt:vector>
  </HeadingPairs>
  <TitlesOfParts>
    <vt:vector size="27" baseType="lpstr">
      <vt:lpstr>Трек</vt:lpstr>
      <vt:lpstr>Диаграмма</vt:lpstr>
      <vt:lpstr>Worksheet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  бюджет муниципального образования   Узловский район  на 2023 год  социально ориентирован   70,7 % расходов направлены на социальную сферу  (млн. рублей)</vt:lpstr>
      <vt:lpstr>                         25                                             более  90%                                                       средств бюджета   муниципальных                         направлено        программ                            на их исполнение</vt:lpstr>
      <vt:lpstr>Слайд 12</vt:lpstr>
      <vt:lpstr>В 2023  году реализация Национальных проектов включает в себя следующие мероприятия:</vt:lpstr>
      <vt:lpstr>В 2023  году реализация Национальных проектов включает в себя следующие мероприятия:</vt:lpstr>
      <vt:lpstr>В 2023  году реализация Национальных проектов включает в себя следующие мероприятия:</vt:lpstr>
      <vt:lpstr>В 2023  году реализация Национальных проектов включает в себя следующие мероприятия:</vt:lpstr>
      <vt:lpstr>Слайд 17</vt:lpstr>
      <vt:lpstr>Расходы бюджета на дорожное хозяйство  в 2023 году составят   179 623,4 тыс.рублей.</vt:lpstr>
      <vt:lpstr>Расходы бюджета на коммунальное хозяйство  в 2023 году составят   35 498,8 тыс.рублей.</vt:lpstr>
      <vt:lpstr>Расходы бюджета на охрану окружающей среды в 2023 году составят   1 877,5 тыс.рублей.</vt:lpstr>
      <vt:lpstr>Расходы бюджета на образование в 2023 году составят   1 482 077,4 тыс.рублей.</vt:lpstr>
      <vt:lpstr>Расходы бюджета на Социальную политику в 2023 году составят   32 580,5 тыс.рублей.</vt:lpstr>
      <vt:lpstr>Межбюджетные трансферты  бюджетам поселений в 2023 г.</vt:lpstr>
      <vt:lpstr>Слайд 24</vt:lpstr>
    </vt:vector>
  </TitlesOfParts>
  <Company>ФУ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TIZibailo</dc:creator>
  <cp:lastModifiedBy>gnezdilovan</cp:lastModifiedBy>
  <cp:revision>581</cp:revision>
  <dcterms:created xsi:type="dcterms:W3CDTF">2018-11-27T05:56:23Z</dcterms:created>
  <dcterms:modified xsi:type="dcterms:W3CDTF">2023-10-31T13:09:44Z</dcterms:modified>
</cp:coreProperties>
</file>