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0" r:id="rId3"/>
    <p:sldId id="291" r:id="rId4"/>
    <p:sldId id="292" r:id="rId5"/>
    <p:sldId id="306" r:id="rId6"/>
    <p:sldId id="300" r:id="rId7"/>
    <p:sldId id="263" r:id="rId8"/>
    <p:sldId id="264" r:id="rId9"/>
    <p:sldId id="278" r:id="rId10"/>
    <p:sldId id="284" r:id="rId11"/>
    <p:sldId id="285" r:id="rId12"/>
    <p:sldId id="277" r:id="rId13"/>
    <p:sldId id="281" r:id="rId14"/>
    <p:sldId id="293" r:id="rId15"/>
    <p:sldId id="294" r:id="rId16"/>
    <p:sldId id="295" r:id="rId17"/>
    <p:sldId id="282" r:id="rId18"/>
    <p:sldId id="301" r:id="rId19"/>
    <p:sldId id="307" r:id="rId20"/>
    <p:sldId id="308" r:id="rId21"/>
    <p:sldId id="297" r:id="rId22"/>
    <p:sldId id="302" r:id="rId23"/>
    <p:sldId id="304" r:id="rId24"/>
    <p:sldId id="303" r:id="rId25"/>
    <p:sldId id="283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33CC"/>
    <a:srgbClr val="3366CC"/>
    <a:srgbClr val="0066CC"/>
    <a:srgbClr val="0099FF"/>
    <a:srgbClr val="4046C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931" autoAdjust="0"/>
  </p:normalViewPr>
  <p:slideViewPr>
    <p:cSldViewPr>
      <p:cViewPr varScale="1">
        <p:scale>
          <a:sx n="74" d="100"/>
          <a:sy n="74" d="100"/>
        </p:scale>
        <p:origin x="-108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AngAx val="1"/>
    </c:view3D>
    <c:floor>
      <c:spPr>
        <a:solidFill>
          <a:srgbClr val="EEECE1">
            <a:alpha val="55000"/>
          </a:srgbClr>
        </a:solidFill>
        <a:ln>
          <a:noFill/>
        </a:ln>
      </c:spPr>
    </c:floor>
    <c:sideWall>
      <c:spPr>
        <a:noFill/>
        <a:ln>
          <a:noFill/>
        </a:ln>
      </c:spPr>
    </c:sideWall>
    <c:backWall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1.1396649488421375E-3"/>
          <c:w val="1"/>
          <c:h val="0.8601885551107253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2.9871819631673122E-3"/>
                  <c:y val="-2.7350235922704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3 554,1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1325947686769878E-2"/>
                  <c:y val="-3.28202831072452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3 641,3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909266824236828E-2"/>
                  <c:y val="-7.38456369913018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87,2 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3554116.58</c:v>
                </c:pt>
                <c:pt idx="1">
                  <c:v>3641316.58</c:v>
                </c:pt>
                <c:pt idx="2">
                  <c:v>87200</c:v>
                </c:pt>
              </c:numCache>
            </c:numRef>
          </c:val>
        </c:ser>
        <c:shape val="pyramid"/>
        <c:axId val="92355584"/>
        <c:axId val="92369664"/>
        <c:axId val="0"/>
      </c:bar3DChart>
      <c:catAx>
        <c:axId val="92355584"/>
        <c:scaling>
          <c:orientation val="minMax"/>
        </c:scaling>
        <c:axPos val="b"/>
        <c:tickLblPos val="nextTo"/>
        <c:crossAx val="92369664"/>
        <c:crosses val="autoZero"/>
        <c:auto val="1"/>
        <c:lblAlgn val="ctr"/>
        <c:lblOffset val="100"/>
      </c:catAx>
      <c:valAx>
        <c:axId val="92369664"/>
        <c:scaling>
          <c:orientation val="minMax"/>
        </c:scaling>
        <c:delete val="1"/>
        <c:axPos val="l"/>
        <c:majorGridlines>
          <c:spPr>
            <a:ln w="0">
              <a:solidFill>
                <a:schemeClr val="bg2"/>
              </a:solidFill>
            </a:ln>
          </c:spPr>
        </c:majorGridlines>
        <c:numFmt formatCode="General" sourceLinked="1"/>
        <c:tickLblPos val="nextTo"/>
        <c:crossAx val="92355584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6.0778302050454105E-3"/>
                  <c:y val="0.13122973629261289"/>
                </c:manualLayout>
              </c:layout>
              <c:showVal val="1"/>
            </c:dLbl>
            <c:dLbl>
              <c:idx val="1"/>
              <c:layout>
                <c:manualLayout>
                  <c:x val="1.0636202858829352E-2"/>
                  <c:y val="0.14889527771661848"/>
                </c:manualLayout>
              </c:layout>
              <c:showVal val="1"/>
            </c:dLbl>
            <c:dLbl>
              <c:idx val="2"/>
              <c:layout>
                <c:manualLayout>
                  <c:x val="1.3675117961352181E-2"/>
                  <c:y val="0.15394257526633584"/>
                </c:manualLayout>
              </c:layout>
              <c:showVal val="1"/>
            </c:dLbl>
            <c:dLbl>
              <c:idx val="3"/>
              <c:layout>
                <c:manualLayout>
                  <c:x val="1.2155660410090818E-2"/>
                  <c:y val="0.21198642945470841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01.01.2024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43.75</c:v>
                </c:pt>
                <c:pt idx="1">
                  <c:v>66</c:v>
                </c:pt>
                <c:pt idx="2">
                  <c:v>95.5</c:v>
                </c:pt>
                <c:pt idx="3">
                  <c:v>132</c:v>
                </c:pt>
              </c:numCache>
            </c:numRef>
          </c:val>
        </c:ser>
        <c:shape val="cylinder"/>
        <c:axId val="180569216"/>
        <c:axId val="180570752"/>
        <c:axId val="0"/>
      </c:bar3DChart>
      <c:catAx>
        <c:axId val="180569216"/>
        <c:scaling>
          <c:orientation val="minMax"/>
        </c:scaling>
        <c:axPos val="b"/>
        <c:tickLblPos val="nextTo"/>
        <c:crossAx val="180570752"/>
        <c:crosses val="autoZero"/>
        <c:auto val="1"/>
        <c:lblAlgn val="ctr"/>
        <c:lblOffset val="100"/>
      </c:catAx>
      <c:valAx>
        <c:axId val="18057075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80569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AngAx val="1"/>
    </c:view3D>
    <c:floor>
      <c:spPr>
        <a:solidFill>
          <a:srgbClr val="EEECE1">
            <a:alpha val="52000"/>
          </a:srgbClr>
        </a:solidFill>
      </c:spPr>
    </c:floor>
    <c:sideWall>
      <c:spPr>
        <a:noFill/>
        <a:ln>
          <a:noFill/>
        </a:ln>
      </c:spPr>
    </c:sideWall>
    <c:backWall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1.4814711124798194E-2"/>
          <c:w val="1"/>
          <c:h val="0.8601885551107253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5326829155271088E-3"/>
                  <c:y val="-1.914516514589317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2 434,85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7.5095701058077715E-3"/>
                  <c:y val="-4.37603774763270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2 511,35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3703626281535623E-2"/>
                  <c:y val="-9.29908021371949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76,</a:t>
                    </a:r>
                    <a:r>
                      <a:rPr lang="ru-RU" baseline="0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2432144</c:v>
                </c:pt>
                <c:pt idx="1">
                  <c:v>2508644</c:v>
                </c:pt>
                <c:pt idx="2">
                  <c:v>76500</c:v>
                </c:pt>
              </c:numCache>
            </c:numRef>
          </c:val>
        </c:ser>
        <c:shape val="pyramid"/>
        <c:axId val="92490752"/>
        <c:axId val="92500736"/>
        <c:axId val="0"/>
      </c:bar3DChart>
      <c:catAx>
        <c:axId val="92490752"/>
        <c:scaling>
          <c:orientation val="minMax"/>
        </c:scaling>
        <c:axPos val="b"/>
        <c:tickLblPos val="nextTo"/>
        <c:crossAx val="92500736"/>
        <c:crosses val="autoZero"/>
        <c:auto val="1"/>
        <c:lblAlgn val="ctr"/>
        <c:lblOffset val="100"/>
      </c:catAx>
      <c:valAx>
        <c:axId val="92500736"/>
        <c:scaling>
          <c:orientation val="minMax"/>
        </c:scaling>
        <c:delete val="1"/>
        <c:axPos val="l"/>
        <c:majorGridlines>
          <c:spPr>
            <a:ln w="0">
              <a:solidFill>
                <a:schemeClr val="bg2"/>
              </a:solidFill>
            </a:ln>
          </c:spPr>
        </c:majorGridlines>
        <c:numFmt formatCode="General" sourceLinked="1"/>
        <c:tickLblPos val="nextTo"/>
        <c:crossAx val="92490752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AngAx val="1"/>
    </c:view3D>
    <c:floor>
      <c:spPr>
        <a:solidFill>
          <a:srgbClr val="EEECE1">
            <a:alpha val="45000"/>
          </a:srgbClr>
        </a:solidFill>
      </c:spPr>
    </c:floor>
    <c:sideWall>
      <c:spPr>
        <a:noFill/>
        <a:ln>
          <a:noFill/>
        </a:ln>
      </c:spPr>
    </c:sideWall>
    <c:backWall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1.4814711124798194E-2"/>
          <c:w val="1"/>
          <c:h val="0.8601885551107253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1.5325622413348721E-3"/>
                  <c:y val="-2.46152123304340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2 561,1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0651126465100309E-3"/>
                  <c:y val="-2.16928288542835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2 623,8</a:t>
                    </a:r>
                  </a:p>
                  <a:p>
                    <a:endParaRPr lang="ru-RU" dirty="0" smtClean="0"/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3.3716369309367118E-2"/>
                  <c:y val="-9.57258257294654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62,7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accent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2434854.6</c:v>
                </c:pt>
                <c:pt idx="1">
                  <c:v>2511354.6</c:v>
                </c:pt>
                <c:pt idx="2">
                  <c:v>76500</c:v>
                </c:pt>
              </c:numCache>
            </c:numRef>
          </c:val>
        </c:ser>
        <c:shape val="pyramid"/>
        <c:axId val="137210112"/>
        <c:axId val="139132928"/>
        <c:axId val="0"/>
      </c:bar3DChart>
      <c:catAx>
        <c:axId val="137210112"/>
        <c:scaling>
          <c:orientation val="minMax"/>
        </c:scaling>
        <c:axPos val="b"/>
        <c:tickLblPos val="nextTo"/>
        <c:crossAx val="139132928"/>
        <c:crosses val="autoZero"/>
        <c:auto val="1"/>
        <c:lblAlgn val="ctr"/>
        <c:lblOffset val="100"/>
      </c:catAx>
      <c:valAx>
        <c:axId val="139132928"/>
        <c:scaling>
          <c:orientation val="minMax"/>
        </c:scaling>
        <c:delete val="1"/>
        <c:axPos val="l"/>
        <c:majorGridlines>
          <c:spPr>
            <a:ln w="0">
              <a:solidFill>
                <a:schemeClr val="bg2"/>
              </a:solidFill>
            </a:ln>
          </c:spPr>
        </c:majorGridlines>
        <c:numFmt formatCode="General" sourceLinked="1"/>
        <c:tickLblPos val="nextTo"/>
        <c:crossAx val="137210112"/>
        <c:crosses val="autoZero"/>
        <c:crossBetween val="between"/>
      </c:valAx>
    </c:plotArea>
    <c:plotVisOnly val="1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2.8571311703398296E-2"/>
          <c:w val="0.63280446980998561"/>
          <c:h val="0.80808729691258063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2023 год (ож. исп)</c:v>
                </c:pt>
                <c:pt idx="1">
                  <c:v>2024 год (план)</c:v>
                </c:pt>
                <c:pt idx="2">
                  <c:v>2025 год (план)</c:v>
                </c:pt>
                <c:pt idx="3">
                  <c:v>2026 год (план)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659.3</c:v>
                </c:pt>
                <c:pt idx="1">
                  <c:v>748.3</c:v>
                </c:pt>
                <c:pt idx="2">
                  <c:v>835</c:v>
                </c:pt>
                <c:pt idx="3">
                  <c:v>923.3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2023 год (ож. исп)</c:v>
                </c:pt>
                <c:pt idx="1">
                  <c:v>2024 год (план)</c:v>
                </c:pt>
                <c:pt idx="2">
                  <c:v>2025 год (план)</c:v>
                </c:pt>
                <c:pt idx="3">
                  <c:v>2026 год (план)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112</c:v>
                </c:pt>
                <c:pt idx="1">
                  <c:v>126.6</c:v>
                </c:pt>
                <c:pt idx="2">
                  <c:v>121.4</c:v>
                </c:pt>
                <c:pt idx="3">
                  <c:v>122.6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2023 год (ож. исп)</c:v>
                </c:pt>
                <c:pt idx="1">
                  <c:v>2024 год (план)</c:v>
                </c:pt>
                <c:pt idx="2">
                  <c:v>2025 год (план)</c:v>
                </c:pt>
                <c:pt idx="3">
                  <c:v>2026 год (план)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1826.2</c:v>
                </c:pt>
                <c:pt idx="1">
                  <c:v>2679.127</c:v>
                </c:pt>
                <c:pt idx="2">
                  <c:v>1478.491</c:v>
                </c:pt>
                <c:pt idx="3">
                  <c:v>1515.135</c:v>
                </c:pt>
              </c:numCache>
            </c:numRef>
          </c:val>
        </c:ser>
        <c:shape val="cylinder"/>
        <c:axId val="163579008"/>
        <c:axId val="163580544"/>
        <c:axId val="0"/>
      </c:bar3DChart>
      <c:catAx>
        <c:axId val="163579008"/>
        <c:scaling>
          <c:orientation val="minMax"/>
        </c:scaling>
        <c:axPos val="b"/>
        <c:tickLblPos val="nextTo"/>
        <c:crossAx val="163580544"/>
        <c:crosses val="autoZero"/>
        <c:auto val="1"/>
        <c:lblAlgn val="ctr"/>
        <c:lblOffset val="100"/>
      </c:catAx>
      <c:valAx>
        <c:axId val="1635805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63579008"/>
        <c:crosses val="autoZero"/>
        <c:crossBetween val="between"/>
      </c:valAx>
    </c:plotArea>
    <c:legend>
      <c:legendPos val="r"/>
      <c:layout/>
    </c:legend>
    <c:plotVisOnly val="1"/>
  </c:chart>
  <c:spPr>
    <a:ln>
      <a:noFill/>
    </a:ln>
    <a:effectLst>
      <a:softEdge rad="127000"/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6659200985470291E-4"/>
          <c:y val="5.6507394956450123E-2"/>
          <c:w val="0.65999524062824799"/>
          <c:h val="0.942914906018922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 2019 года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9954212044010194"/>
                  <c:y val="-7.945571409293084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налог на имущество организаций</c:v>
                </c:pt>
                <c:pt idx="3">
                  <c:v>акцизы</c:v>
                </c:pt>
                <c:pt idx="4">
                  <c:v>гос.пошлина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419.1</c:v>
                </c:pt>
                <c:pt idx="1">
                  <c:v>176.8</c:v>
                </c:pt>
                <c:pt idx="2">
                  <c:v>72.2</c:v>
                </c:pt>
                <c:pt idx="3">
                  <c:v>67.5</c:v>
                </c:pt>
                <c:pt idx="4">
                  <c:v>12.7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9523310290251115E-2"/>
          <c:y val="8.1864444575743767E-2"/>
          <c:w val="0.599963944946176"/>
          <c:h val="0.910873861905841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от использования муниципального имущества</c:v>
                </c:pt>
                <c:pt idx="1">
                  <c:v>от оказания платных услуг</c:v>
                </c:pt>
                <c:pt idx="2">
                  <c:v>от продажи материальных и нематериальных активов</c:v>
                </c:pt>
                <c:pt idx="3">
                  <c:v>платежи при пользовании природными ресурсами</c:v>
                </c:pt>
                <c:pt idx="4">
                  <c:v>штрафы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45.6</c:v>
                </c:pt>
                <c:pt idx="1">
                  <c:v>67.400000000000006</c:v>
                </c:pt>
                <c:pt idx="2">
                  <c:v>7</c:v>
                </c:pt>
                <c:pt idx="3">
                  <c:v>0.60000000000000064</c:v>
                </c:pt>
                <c:pt idx="4">
                  <c:v>0.4</c:v>
                </c:pt>
                <c:pt idx="5">
                  <c:v>5.6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3050154551353532"/>
          <c:y val="0.11154095159438954"/>
          <c:w val="0.3367874551021679"/>
          <c:h val="0.7880291301548241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4721629244939728E-2"/>
          <c:y val="5.881062253999389E-2"/>
          <c:w val="0.60173047782692679"/>
          <c:h val="0.882297251048581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2.534868522355049E-3"/>
                  <c:y val="-5.4597078899871393E-2"/>
                </c:manualLayout>
              </c:layout>
              <c:showVal val="1"/>
            </c:dLbl>
            <c:dLbl>
              <c:idx val="4"/>
              <c:delete val="1"/>
            </c:dLbl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60.3</c:v>
                </c:pt>
                <c:pt idx="1">
                  <c:v>1148.0999999999999</c:v>
                </c:pt>
                <c:pt idx="2">
                  <c:v>1071.2</c:v>
                </c:pt>
                <c:pt idx="3">
                  <c:v>399.6</c:v>
                </c:pt>
                <c:pt idx="4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0415550459839826"/>
          <c:y val="0.18084971819864359"/>
          <c:w val="0.27778906621825938"/>
          <c:h val="0.49693609118295629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floor>
      <c:spPr>
        <a:solidFill>
          <a:schemeClr val="bg1">
            <a:lumMod val="85000"/>
          </a:schemeClr>
        </a:solidFill>
      </c:spPr>
    </c:floor>
    <c:plotArea>
      <c:layout>
        <c:manualLayout>
          <c:layoutTarget val="inner"/>
          <c:xMode val="edge"/>
          <c:yMode val="edge"/>
          <c:x val="6.8914592928905824E-2"/>
          <c:y val="0.15200204684092844"/>
          <c:w val="0.82771556913108169"/>
          <c:h val="0.64638081662109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noFill/>
            </a:ln>
          </c:spPr>
          <c:dPt>
            <c:idx val="1"/>
            <c:spPr>
              <a:solidFill>
                <a:srgbClr val="FF0000"/>
              </a:solidFill>
              <a:ln>
                <a:noFill/>
              </a:ln>
            </c:spPr>
          </c:dPt>
          <c:dPt>
            <c:idx val="2"/>
            <c:spPr>
              <a:solidFill>
                <a:srgbClr val="00B050"/>
              </a:solidFill>
              <a:ln>
                <a:noFill/>
              </a:ln>
            </c:spPr>
          </c:dPt>
          <c:dPt>
            <c:idx val="3"/>
            <c:spPr>
              <a:solidFill>
                <a:srgbClr val="FFFF00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1.0727894262784901E-2"/>
                  <c:y val="-0.23008743401426593"/>
                </c:manualLayout>
              </c:layout>
              <c:showVal val="1"/>
            </c:dLbl>
            <c:dLbl>
              <c:idx val="1"/>
              <c:layout>
                <c:manualLayout>
                  <c:x val="1.9923232202314834E-2"/>
                  <c:y val="-0.30703216619850632"/>
                </c:manualLayout>
              </c:layout>
              <c:showVal val="1"/>
            </c:dLbl>
            <c:dLbl>
              <c:idx val="2"/>
              <c:layout>
                <c:manualLayout>
                  <c:x val="1.68579988820786E-2"/>
                  <c:y val="-0.2416864584985893"/>
                </c:manualLayout>
              </c:layout>
              <c:showVal val="1"/>
            </c:dLbl>
            <c:dLbl>
              <c:idx val="3"/>
              <c:layout>
                <c:manualLayout>
                  <c:x val="1.5325563232549863E-2"/>
                  <c:y val="-0.24576342033962648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2336.1</c:v>
                </c:pt>
                <c:pt idx="1">
                  <c:v>3392.7</c:v>
                </c:pt>
                <c:pt idx="2">
                  <c:v>2276.3000000000002</c:v>
                </c:pt>
                <c:pt idx="3">
                  <c:v>2350.1999999999998</c:v>
                </c:pt>
              </c:numCache>
            </c:numRef>
          </c:val>
        </c:ser>
        <c:gapWidth val="75"/>
        <c:shape val="cylinder"/>
        <c:axId val="175334912"/>
        <c:axId val="175336448"/>
        <c:axId val="0"/>
      </c:bar3DChart>
      <c:catAx>
        <c:axId val="175334912"/>
        <c:scaling>
          <c:orientation val="minMax"/>
        </c:scaling>
        <c:axPos val="b"/>
        <c:tickLblPos val="nextTo"/>
        <c:crossAx val="175336448"/>
        <c:crosses val="autoZero"/>
        <c:auto val="1"/>
        <c:lblAlgn val="ctr"/>
        <c:lblOffset val="100"/>
      </c:catAx>
      <c:valAx>
        <c:axId val="175336448"/>
        <c:scaling>
          <c:orientation val="minMax"/>
        </c:scaling>
        <c:delete val="1"/>
        <c:axPos val="l"/>
        <c:numFmt formatCode="#,##0.00" sourceLinked="1"/>
        <c:tickLblPos val="nextTo"/>
        <c:crossAx val="175334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8.2027616799027023E-2"/>
          <c:y val="6.9805717152185365E-2"/>
          <c:w val="0.53604640854073971"/>
          <c:h val="0.821423846024927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8"/>
          <c:dLbls>
            <c:dLbl>
              <c:idx val="0"/>
              <c:layout>
                <c:manualLayout>
                  <c:x val="2.8424997900277194E-2"/>
                  <c:y val="4.0960894531784824E-3"/>
                </c:manualLayout>
              </c:layout>
              <c:showVal val="1"/>
            </c:dLbl>
            <c:dLbl>
              <c:idx val="1"/>
              <c:layout>
                <c:manualLayout>
                  <c:x val="7.1744418625630324E-3"/>
                  <c:y val="3.66183992480116E-2"/>
                </c:manualLayout>
              </c:layout>
              <c:showVal val="1"/>
            </c:dLbl>
            <c:dLbl>
              <c:idx val="2"/>
              <c:layout>
                <c:manualLayout>
                  <c:x val="-1.4620681181195199E-2"/>
                  <c:y val="-3.6167390288043652E-2"/>
                </c:manualLayout>
              </c:layout>
              <c:showVal val="1"/>
            </c:dLbl>
            <c:dLbl>
              <c:idx val="3"/>
              <c:layout>
                <c:manualLayout>
                  <c:x val="2.8373995373351491E-2"/>
                  <c:y val="2.9223539753026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НП "Жилье и городская среда"</c:v>
                </c:pt>
                <c:pt idx="1">
                  <c:v>НП "Безопасные и качественные дороги"</c:v>
                </c:pt>
                <c:pt idx="2">
                  <c:v>НП "Культура"</c:v>
                </c:pt>
                <c:pt idx="3">
                  <c:v>НП "Образование"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97.6</c:v>
                </c:pt>
                <c:pt idx="2">
                  <c:v>70.599999999999994</c:v>
                </c:pt>
                <c:pt idx="3">
                  <c:v>14.7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0339380016652664"/>
          <c:y val="0.17901968447014338"/>
          <c:w val="0.28672972575027539"/>
          <c:h val="0.65657240093622649"/>
        </c:manualLayout>
      </c:layout>
    </c:legend>
    <c:plotVisOnly val="1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5EB76-E3BF-4BF3-BCE3-EA61521E6FA2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E93B9-8809-4E1D-A3A5-4255018F83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E93B9-8809-4E1D-A3A5-4255018F832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E93B9-8809-4E1D-A3A5-4255018F832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F20F3-89E6-49AC-8FD9-E360DFB1E0DD}" type="datetimeFigureOut">
              <a:rPr lang="ru-RU"/>
              <a:pPr>
                <a:defRPr/>
              </a:pPr>
              <a:t>22.12.2023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CA0B1-4939-4227-ABB2-796324735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AAA28DC-5922-430F-AA32-D149C5BAE1A7}" type="datetimeFigureOut">
              <a:rPr lang="ru-RU" smtClean="0"/>
              <a:pPr/>
              <a:t>22.12.2023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7A6A0E-A92B-4AFC-94E3-0E4EED662F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gif"/><Relationship Id="rId4" Type="http://schemas.openxmlformats.org/officeDocument/2006/relationships/oleObject" Target="../embeddings/_____Microsoft_Office_Excel_97-20032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643050"/>
            <a:ext cx="6858048" cy="4214842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76200">
            <a:bevelB w="0" h="0" prst="convex"/>
            <a:extrusionClr>
              <a:schemeClr val="bg1"/>
            </a:extrusionClr>
          </a:sp3d>
        </p:spPr>
        <p:txBody>
          <a:bodyPr>
            <a:normAutofit fontScale="85000" lnSpcReduction="20000"/>
            <a:sp3d extrusionH="120650" contourW="12700" prstMaterial="matte">
              <a:bevelB w="101600" h="69850" prst="softRound"/>
              <a:extrusionClr>
                <a:schemeClr val="bg2"/>
              </a:extrusionClr>
              <a:contourClr>
                <a:schemeClr val="tx2"/>
              </a:contourClr>
            </a:sp3d>
          </a:bodyPr>
          <a:lstStyle/>
          <a:p>
            <a:pPr algn="ctr"/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5800" b="1" dirty="0" smtClean="0">
              <a:ln>
                <a:solidFill>
                  <a:schemeClr val="tx2">
                    <a:alpha val="40000"/>
                  </a:schemeClr>
                </a:solidFill>
              </a:ln>
              <a:solidFill>
                <a:srgbClr val="203488"/>
              </a:solidFill>
              <a:effectLst>
                <a:outerShdw blurRad="63500" dist="50800" dir="14700000" rotWithShape="0">
                  <a:schemeClr val="bg1">
                    <a:alpha val="93000"/>
                  </a:schemeClr>
                </a:outerShdw>
              </a:effectLst>
              <a:latin typeface="+mj-lt"/>
            </a:endParaRPr>
          </a:p>
          <a:p>
            <a:pPr algn="ctr"/>
            <a:r>
              <a:rPr lang="ru-RU" sz="5800" b="1" dirty="0" smtClean="0">
                <a:ln>
                  <a:solidFill>
                    <a:schemeClr val="tx2">
                      <a:alpha val="40000"/>
                    </a:schemeClr>
                  </a:solidFill>
                </a:ln>
                <a:solidFill>
                  <a:srgbClr val="203488"/>
                </a:solidFill>
                <a:effectLst>
                  <a:outerShdw blurRad="63500" dist="50800" dir="14700000" rotWithShape="0">
                    <a:schemeClr val="bg1">
                      <a:alpha val="93000"/>
                    </a:schemeClr>
                  </a:outerShdw>
                </a:effectLst>
                <a:latin typeface="+mj-lt"/>
              </a:rPr>
              <a:t>БЮДЖЕТ</a:t>
            </a:r>
          </a:p>
          <a:p>
            <a:pPr algn="ctr"/>
            <a:r>
              <a:rPr lang="ru-RU" sz="3800" b="1" dirty="0" smtClean="0">
                <a:ln>
                  <a:solidFill>
                    <a:schemeClr val="tx2">
                      <a:alpha val="40000"/>
                    </a:schemeClr>
                  </a:solidFill>
                </a:ln>
                <a:solidFill>
                  <a:srgbClr val="203488"/>
                </a:solidFill>
                <a:effectLst>
                  <a:outerShdw blurRad="63500" dist="50800" dir="14700000" rotWithShape="0">
                    <a:schemeClr val="bg1">
                      <a:alpha val="93000"/>
                    </a:schemeClr>
                  </a:outerShdw>
                </a:effectLst>
              </a:rPr>
              <a:t>муниципального образования </a:t>
            </a:r>
          </a:p>
          <a:p>
            <a:pPr algn="ctr"/>
            <a:r>
              <a:rPr lang="ru-RU" sz="3800" b="1" dirty="0" smtClean="0">
                <a:ln>
                  <a:solidFill>
                    <a:schemeClr val="tx2">
                      <a:alpha val="40000"/>
                    </a:schemeClr>
                  </a:solidFill>
                </a:ln>
                <a:solidFill>
                  <a:srgbClr val="203488"/>
                </a:solidFill>
                <a:effectLst>
                  <a:outerShdw blurRad="63500" dist="50800" dir="14700000" rotWithShape="0">
                    <a:schemeClr val="bg1">
                      <a:alpha val="93000"/>
                    </a:schemeClr>
                  </a:outerShdw>
                </a:effectLst>
              </a:rPr>
              <a:t>Узловский район </a:t>
            </a:r>
          </a:p>
          <a:p>
            <a:pPr algn="ctr"/>
            <a:r>
              <a:rPr lang="ru-RU" sz="3800" b="1" dirty="0" smtClean="0">
                <a:ln>
                  <a:solidFill>
                    <a:schemeClr val="tx2">
                      <a:alpha val="40000"/>
                    </a:schemeClr>
                  </a:solidFill>
                </a:ln>
                <a:solidFill>
                  <a:srgbClr val="203488"/>
                </a:solidFill>
                <a:effectLst>
                  <a:outerShdw blurRad="63500" dist="50800" dir="14700000" rotWithShape="0">
                    <a:schemeClr val="bg1">
                      <a:alpha val="93000"/>
                    </a:schemeClr>
                  </a:outerShdw>
                </a:effectLst>
              </a:rPr>
              <a:t>на 2024 год </a:t>
            </a:r>
          </a:p>
          <a:p>
            <a:pPr algn="ctr"/>
            <a:r>
              <a:rPr lang="ru-RU" sz="3800" b="1" dirty="0" smtClean="0">
                <a:ln>
                  <a:solidFill>
                    <a:schemeClr val="tx2">
                      <a:alpha val="40000"/>
                    </a:schemeClr>
                  </a:solidFill>
                </a:ln>
                <a:solidFill>
                  <a:srgbClr val="203488"/>
                </a:solidFill>
                <a:effectLst>
                  <a:outerShdw blurRad="63500" dist="50800" dir="14700000" rotWithShape="0">
                    <a:schemeClr val="bg1">
                      <a:alpha val="93000"/>
                    </a:schemeClr>
                  </a:outerShdw>
                </a:effectLst>
              </a:rPr>
              <a:t>и плановый период 2025-2026 гг.</a:t>
            </a:r>
          </a:p>
          <a:p>
            <a:pPr algn="ctr"/>
            <a:endParaRPr lang="ru-RU" sz="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1577145" y="142852"/>
            <a:ext cx="70668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005A9E"/>
                </a:solidFill>
                <a:effectLst>
                  <a:outerShdw blurRad="38100" dist="38100" dir="2700000" algn="tl">
                    <a:schemeClr val="accent1">
                      <a:alpha val="43000"/>
                    </a:schemeClr>
                  </a:outerShdw>
                </a:effectLst>
              </a:rPr>
              <a:t>БЮДЖЕТ ДЛЯ ГРАЖДАН</a:t>
            </a:r>
            <a:endParaRPr lang="ru-RU" sz="4800" b="1" i="1" dirty="0">
              <a:solidFill>
                <a:srgbClr val="005A9E"/>
              </a:solidFill>
              <a:effectLst>
                <a:outerShdw blurRad="38100" dist="38100" dir="2700000" algn="tl">
                  <a:schemeClr val="accent1">
                    <a:alpha val="43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7290" y="142853"/>
            <a:ext cx="7391423" cy="1428760"/>
          </a:xfr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5400000" scaled="1"/>
          </a:gradFill>
          <a:ln cap="flat"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en-US" sz="19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бюджет муниципального образования </a:t>
            </a:r>
            <a:b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Узловский район  на 2024 год </a:t>
            </a:r>
            <a:b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социально ориентирован  </a:t>
            </a:r>
            <a:b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51,2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% расходов направлены на социальную сферу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(млн. рублей)</a:t>
            </a:r>
            <a:endParaRPr lang="ru-RU" alt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122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82575" y="1714500"/>
          <a:ext cx="8578850" cy="4568825"/>
        </p:xfrm>
        <a:graphic>
          <a:graphicData uri="http://schemas.openxmlformats.org/presentationml/2006/ole">
            <p:oleObj spid="_x0000_s1026" name="Worksheet" r:id="rId4" imgW="10068043" imgH="5362703" progId="Excel.Sheet.8">
              <p:embed/>
            </p:oleObj>
          </a:graphicData>
        </a:graphic>
      </p:graphicFrame>
      <p:pic>
        <p:nvPicPr>
          <p:cNvPr id="4" name="Рисунок 3" descr="герб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7072362" cy="1143008"/>
          </a:xfrm>
          <a:noFill/>
        </p:spPr>
        <p:txBody>
          <a:bodyPr>
            <a:noAutofit/>
          </a:bodyPr>
          <a:lstStyle/>
          <a:p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   </a:t>
            </a:r>
            <a:b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     </a:t>
            </a:r>
            <a: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28                         	                      93,2% </a:t>
            </a:r>
            <a:b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                                             средств бюджета  </a:t>
            </a:r>
            <a:b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муниципальных                         направлено </a:t>
            </a:r>
            <a:b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altLang="en-US" sz="2000" b="1" dirty="0" smtClean="0">
                <a:ln>
                  <a:solidFill>
                    <a:srgbClr val="4A7EBB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     программ                            на их исполнение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6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7" y="1857364"/>
          <a:ext cx="8501121" cy="4143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6272"/>
                <a:gridCol w="1789709"/>
                <a:gridCol w="1715140"/>
              </a:tblGrid>
              <a:tr h="7426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tabLst/>
                      </a:pP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  <a:tr h="7426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  <a:tr h="7426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  <a:tr h="7426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  <a:tr h="7426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  <a:tr h="4302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628" y="6286520"/>
            <a:ext cx="3669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Данные указаны в млн. рублей</a:t>
            </a:r>
            <a:endParaRPr lang="ru-RU" b="1" i="1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1214422"/>
          <a:ext cx="828680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071538" y="1428736"/>
          <a:ext cx="771530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1654039" y="357166"/>
            <a:ext cx="7489961" cy="101566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бюджетных средств на реализацию</a:t>
            </a:r>
          </a:p>
          <a:p>
            <a:pPr>
              <a:spcBef>
                <a:spcPct val="0"/>
              </a:spcBef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Национальных проектов в 2024 году  - 200,8  млн. </a:t>
            </a:r>
            <a:r>
              <a:rPr lang="ru-RU" sz="2000" b="1" cap="all" dirty="0" err="1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</a:t>
            </a:r>
            <a:r>
              <a:rPr lang="ru-RU" sz="20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br>
              <a:rPr lang="ru-RU" sz="20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2025 году – 8,044 млн.рублей, в 2026 году -6,5 млн.руб.</a:t>
            </a:r>
            <a:endParaRPr lang="ru-RU" sz="2000" b="1" cap="all" dirty="0">
              <a:ln w="3175">
                <a:noFill/>
              </a:ln>
              <a:solidFill>
                <a:srgbClr val="0064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8409" y="6357958"/>
            <a:ext cx="2592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Данные указаны в млн. рублей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428604"/>
            <a:ext cx="6643734" cy="1214422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2024  году реализация Национальных проектов включает в себя следующие мероприятия: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714620"/>
          <a:ext cx="7858180" cy="4572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9978"/>
                <a:gridCol w="2008202"/>
              </a:tblGrid>
              <a:tr h="4572031">
                <a:tc>
                  <a:txBody>
                    <a:bodyPr/>
                    <a:lstStyle/>
                    <a:p>
                      <a:pPr marL="0" algn="ctr" defTabSz="954088" rtl="0" eaLnBrk="1" latinLnBrk="0" hangingPunct="1">
                        <a:tabLst/>
                      </a:pPr>
                      <a:r>
                        <a:rPr lang="ru-RU" sz="25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 «ФОРМИРОВАНИЕ</a:t>
                      </a:r>
                      <a:r>
                        <a:rPr lang="ru-RU" sz="25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КОМФОРТНОЙ ГОРОДСКОЙ СРЕДЫ»</a:t>
                      </a:r>
                      <a:endParaRPr lang="ru-RU" sz="25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54088" rtl="0" eaLnBrk="1" latinLnBrk="0" hangingPunct="1">
                        <a:tabLst/>
                      </a:pPr>
                      <a:r>
                        <a:rPr lang="ru-RU" sz="25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17 , 957 млн.рублей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 асфальтобетонного покрытия 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придомовой территории по 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Завенягина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д.8,24,26,28,30;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ул.Магистральная  д.29,31,35,37; 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Беклемищева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д.97</a:t>
                      </a:r>
                      <a:r>
                        <a:rPr lang="ru-RU" sz="1800" b="1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;</a:t>
                      </a:r>
                    </a:p>
                    <a:p>
                      <a:pPr marL="0" algn="l" defTabSz="954088" rtl="0" eaLnBrk="1" latinLnBrk="0" hangingPunct="1">
                        <a:tabLst/>
                      </a:pP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54088" rtl="0" eaLnBrk="1" latinLnBrk="0" hangingPunct="1">
                        <a:tabLst/>
                      </a:pP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Ул.Простомлотова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14. г.Узловая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pic>
        <p:nvPicPr>
          <p:cNvPr id="8" name="Рисунок 7" descr="В Правительстве Российской Федерации выбрали единый визуальный стиль  национальных проектов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 l="48419" t="75229" r="41119" b="12910"/>
          <a:stretch/>
        </p:blipFill>
        <p:spPr bwMode="auto">
          <a:xfrm>
            <a:off x="4643439" y="2000240"/>
            <a:ext cx="4500561" cy="5715040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034" y="1714488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НАЦИОНАЛЬНЫЙ ПРОЕКТ 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«ЖИЛЬЕ И ГОРОДСКАЯ СРЕДА 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500066"/>
            <a:ext cx="6643734" cy="1214422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2024  году реализация Национальных проектов включает в себя следующие мероприятия: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714488"/>
          <a:ext cx="850112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8612"/>
                <a:gridCol w="2172510"/>
              </a:tblGrid>
              <a:tr h="46434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НП </a:t>
                      </a:r>
                      <a:r>
                        <a:rPr lang="ru-RU" sz="2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«ОБРАЗОВАНИЕ»  - всего</a:t>
                      </a:r>
                    </a:p>
                    <a:p>
                      <a:pPr marL="0" indent="0" algn="ctr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 «Цифровая среда»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внедрение целевой модели цифровой образовательной среды в общеобразовательных организациях 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приобретение компьютерной техники на сумму 3,576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млн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.рублей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для МКОУ СОШ №16;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 «Современная школа»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создание центра образования цифрового 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гуманитарного профиля «Точка роста»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МКОУ  ЦО 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Краснолесский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МКОУ СОШ №11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сумму 4,0779 млн.рублей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Региональный</a:t>
                      </a:r>
                      <a:r>
                        <a:rPr lang="ru-RU" sz="2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проект «Патриотическое воспитание граждан Российской Федерации»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7,0789 млн.рублей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14, 733</a:t>
                      </a:r>
                      <a:r>
                        <a:rPr lang="ru-RU" sz="2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млн.рублей</a:t>
                      </a:r>
                      <a:endParaRPr lang="ru-RU" sz="2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pic>
        <p:nvPicPr>
          <p:cNvPr id="7" name="Рисунок 6" descr="В Правительстве Российской Федерации выбрали единый визуальный стиль  национальных проектов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623" t="73802" r="85036" b="16314"/>
          <a:stretch/>
        </p:blipFill>
        <p:spPr bwMode="auto">
          <a:xfrm>
            <a:off x="5500694" y="2214554"/>
            <a:ext cx="3643306" cy="4000528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500066"/>
            <a:ext cx="6643734" cy="1214422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2024  году реализация Национальных проектов включает в себя следующие мероприятия: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1714489"/>
          <a:ext cx="8143932" cy="4643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2704"/>
                <a:gridCol w="2081228"/>
              </a:tblGrid>
              <a:tr h="46434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НП «БЕЗОПАСНЫЕ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 КАЧЕСТВЕННЫЕ  ДОРОГИ»  всего -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endParaRPr lang="ru-RU" sz="18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 «Дорожная сеть»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муниципальных дорог 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Узловского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 </a:t>
                      </a: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автодорогу Волково  - Ушаково; 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пос.Майский, ул.Первомайская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пос.Дубовка  ул. Горького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ул.Театральная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ул. Полевая (д.14-д.22)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endParaRPr lang="ru-RU" sz="1800" b="1" i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2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97,557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28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млн.рублей</a:t>
                      </a:r>
                      <a:endParaRPr lang="ru-RU" sz="2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pic>
        <p:nvPicPr>
          <p:cNvPr id="7" name="Рисунок 6" descr="В Правительстве Российской Федерации выбрали единый визуальный стиль  национальных проектов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13" t="61941" r="41119" b="28395"/>
          <a:stretch/>
        </p:blipFill>
        <p:spPr bwMode="auto">
          <a:xfrm>
            <a:off x="3214678" y="3214686"/>
            <a:ext cx="6429420" cy="3786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yt3.ggpht.com/ytc/AKedOLT0eh7mo4JxPUombY-hZJmsCHlLWh869L4fSktx=s900-c-k-c0x00ffffff-no-rj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72132" y="3714752"/>
            <a:ext cx="3571868" cy="3143248"/>
          </a:xfrm>
          <a:prstGeom prst="rect">
            <a:avLst/>
          </a:prstGeom>
          <a:noFill/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500066"/>
            <a:ext cx="6643734" cy="1214422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2024  году реализация Национальных проектов включает в себя следующие мероприятия: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500174"/>
          <a:ext cx="9001156" cy="5517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0859"/>
                <a:gridCol w="2300297"/>
              </a:tblGrid>
              <a:tr h="551783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tabLst/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НП «КУЛЬТУРА»    всего 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</a:t>
                      </a:r>
                      <a:r>
                        <a:rPr lang="ru-RU" sz="20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«Культурная среда»</a:t>
                      </a:r>
                      <a:endParaRPr lang="ru-RU" sz="20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Капитальный ремонт  здания МБУК Центр культуры и досуга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филиал ДК</a:t>
                      </a:r>
                      <a:r>
                        <a:rPr lang="ru-RU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пос.Майский                           70,165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млн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.рублей;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Техническое  оснащение МБУК 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Узловский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художественно- краеведческий музей»  в сумме 0,27 млн.рублей (оборудование для </a:t>
                      </a: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фондохранилища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Региональный проект «Творческие люди»   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0, 156 млн.рублей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(государственная поддержка лучших сельских </a:t>
                      </a:r>
                    </a:p>
                    <a:p>
                      <a:pPr marL="0" algn="l" defTabSz="914400" rtl="0" eaLnBrk="1" latinLnBrk="0" hangingPunct="1"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учреждений, лучших работников сельских  учреждений)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70,5982 млн.рублей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53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 bwMode="auto">
          <a:xfrm>
            <a:off x="142844" y="3429000"/>
            <a:ext cx="4354376" cy="285752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По результатам конкурса на 2024 год отобраны 5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объектов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Узловского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района 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ремонт ограждения МДОУ №17;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р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емонт кровли МБОУ гимназия, МАОУ СОШ №61 (корпус 1);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замена оконных блоков МБОУ гимназия;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р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емонт рекреаций МБОУ СОШ №18  (1 этаж);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786314" y="285728"/>
            <a:ext cx="4000528" cy="271464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Общий объем средств на реализацию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НБ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–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21,5 млн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. рублей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,  в том числе: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baseline="0" dirty="0" smtClean="0">
                <a:solidFill>
                  <a:schemeClr val="tx2"/>
                </a:solidFill>
                <a:latin typeface="Arial" pitchFamily="34" charset="0"/>
              </a:rPr>
              <a:t>Бюджет Тульской области 14,55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млн</a:t>
            </a:r>
            <a:r>
              <a:rPr lang="ru-RU" b="1" baseline="0" dirty="0" smtClean="0">
                <a:solidFill>
                  <a:schemeClr val="tx2"/>
                </a:solidFill>
                <a:latin typeface="Arial" pitchFamily="34" charset="0"/>
              </a:rPr>
              <a:t>. рублей </a:t>
            </a:r>
            <a:r>
              <a:rPr lang="ru-RU" baseline="0" dirty="0" smtClean="0">
                <a:solidFill>
                  <a:schemeClr val="tx2"/>
                </a:solidFill>
                <a:latin typeface="Arial" pitchFamily="34" charset="0"/>
              </a:rPr>
              <a:t>или 67,7 </a:t>
            </a:r>
            <a:r>
              <a:rPr lang="ru-RU" b="1" baseline="0" dirty="0" smtClean="0">
                <a:solidFill>
                  <a:schemeClr val="tx2"/>
                </a:solidFill>
                <a:latin typeface="Arial" pitchFamily="34" charset="0"/>
              </a:rPr>
              <a:t>%</a:t>
            </a:r>
            <a:r>
              <a:rPr lang="ru-RU" baseline="0" dirty="0" smtClean="0">
                <a:solidFill>
                  <a:schemeClr val="tx2"/>
                </a:solidFill>
                <a:latin typeface="Arial" pitchFamily="34" charset="0"/>
              </a:rPr>
              <a:t>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Бюджет </a:t>
            </a:r>
            <a:r>
              <a:rPr kumimoji="0" lang="ru-RU" sz="1800" b="0" i="0" u="none" strike="noStrike" cap="none" normalizeH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Узловского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района 4,7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млн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р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ублей  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или 21,8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%;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ru-RU" baseline="0" dirty="0" smtClean="0">
                <a:solidFill>
                  <a:schemeClr val="tx2"/>
                </a:solidFill>
                <a:latin typeface="Arial" pitchFamily="34" charset="0"/>
              </a:rPr>
              <a:t>Средства населения 2,3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млн</a:t>
            </a:r>
            <a:r>
              <a:rPr lang="ru-RU" b="1" baseline="0" dirty="0" smtClean="0">
                <a:solidFill>
                  <a:schemeClr val="tx2"/>
                </a:solidFill>
                <a:latin typeface="Arial" pitchFamily="34" charset="0"/>
              </a:rPr>
              <a:t>. рублей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Arial" pitchFamily="34" charset="0"/>
              </a:rPr>
              <a:t>или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10,7%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s://phonoteka.org/uploads/posts/2021-04/1618943154_13-phonoteka_org-p-detskie-foni-s-dorogoi-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1414"/>
            <a:ext cx="6643734" cy="6643734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дорожное хозяйство 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1052,3  млн.рублей.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686800" cy="4857784"/>
          </a:xfrm>
          <a:solidFill>
            <a:schemeClr val="bg1">
              <a:alpha val="50000"/>
            </a:schemeClr>
          </a:solidFill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Субсидии бюджету г.Узловая на « Строительство надземного пешеходного перехода над железнодорожными путями ст.Узловая 1 в районе ул.Советская и ул.Генерала Васильева»  и «Строительство путепровода через железную дорогу в районе улиц Заводская и Магистральная» в общей сумме 908,509 млн.рублей, в том числе </a:t>
            </a:r>
            <a:r>
              <a:rPr lang="ru-RU" sz="16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софинансирование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бюджета </a:t>
            </a:r>
            <a:r>
              <a:rPr lang="ru-RU" sz="16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Узловского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района 18,17 млн.рублей. Осуществление строительного контроля планируется в сумме 0,989 млн.рублей.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 Содержание дорог вне границ населенных пунктов   всего - 10,969 млн.рублей В том числе  зимнее и текущее содержание, нанесение разметки, установка дорожных знаков, установка искусственных неровностей 6,12 млн.рублей, обустройство остановочных павильонов 4,849  млн.рублей;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 Содержание дорог в границах населенных пунктов  всего 16,733 млн.рублей: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МО Шахтерское 8,0  млн.рублей, МО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Каменецкое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4,3669 млн.рублей; 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МО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Смородинское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4,3666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млн.рублей.рублей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, МО г.Узловая 3,0 млн.рублей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 В рамках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софинансирования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проекта «НАРОДНЫЙ БЮДЖЕТ» всего 12,69 млн.рублей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Отсыпка дороги щебнем в д.Козлово и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д.Ракитино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МО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Смородинское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- 1,3797 млн.рублей;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Ремонт  участка автодороги  ул.Шахтеров п.Майский МО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Каменецкое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-0,3895 млн.рублей;   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Ремонт дороги в </a:t>
            </a:r>
            <a:r>
              <a:rPr lang="ru-RU" sz="1600" b="1" dirty="0" err="1" smtClean="0">
                <a:solidFill>
                  <a:schemeClr val="tx1"/>
                </a:solidFill>
                <a:ea typeface="+mj-ea"/>
                <a:cs typeface="+mj-cs"/>
              </a:rPr>
              <a:t>д.Хрущевка</a:t>
            </a: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МО Шахтерское  на сумму 0,3895 млн.рублей.</a:t>
            </a:r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ea typeface="+mj-ea"/>
                <a:cs typeface="+mj-cs"/>
              </a:rPr>
              <a:t>         </a:t>
            </a:r>
          </a:p>
          <a:p>
            <a:pPr>
              <a:buFont typeface="Arial" charset="0"/>
              <a:buNone/>
              <a:defRPr/>
            </a:pPr>
            <a:endParaRPr lang="ru-RU" sz="16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6215083"/>
          <a:ext cx="83599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931"/>
                <a:gridCol w="216037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/>
                      </a:pP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5"/>
          <p:cNvSpPr>
            <a:spLocks noGrp="1"/>
          </p:cNvSpPr>
          <p:nvPr>
            <p:ph type="title"/>
          </p:nvPr>
        </p:nvSpPr>
        <p:spPr>
          <a:xfrm>
            <a:off x="1928794" y="500042"/>
            <a:ext cx="7215206" cy="571504"/>
          </a:xfrm>
        </p:spPr>
        <p:txBody>
          <a:bodyPr>
            <a:normAutofit fontScale="90000"/>
          </a:bodyPr>
          <a:lstStyle/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800" dirty="0" smtClean="0">
                <a:ln w="3175"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Расходы бюджета на ЖКХ         328,6  </a:t>
            </a:r>
            <a:r>
              <a:rPr lang="ru-RU" sz="2200" dirty="0" err="1" smtClean="0">
                <a:ln w="3175"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млн.руб</a:t>
            </a:r>
            <a:endParaRPr lang="ru-RU" sz="2200" dirty="0" smtClean="0">
              <a:ln w="3175"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28625" y="3286127"/>
            <a:ext cx="3500433" cy="114300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ЖИЛИЩНОЕ ХОЗЯЙСТВО</a:t>
            </a:r>
          </a:p>
          <a:p>
            <a:pPr algn="ctr">
              <a:defRPr/>
            </a:pPr>
            <a:r>
              <a:rPr lang="ru-RU" sz="2400" dirty="0" smtClean="0"/>
              <a:t>30,0 млн.рублей</a:t>
            </a:r>
            <a:endParaRPr lang="ru-RU" sz="2400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5786438" y="3286132"/>
            <a:ext cx="3071812" cy="1143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КОММУНАЛЬНОЕ ХОЗЯЙСТВО </a:t>
            </a:r>
          </a:p>
          <a:p>
            <a:pPr algn="ctr">
              <a:defRPr/>
            </a:pPr>
            <a:r>
              <a:rPr lang="ru-RU" sz="2400" dirty="0" smtClean="0"/>
              <a:t>278,928 млн.рублей</a:t>
            </a:r>
            <a:endParaRPr lang="ru-RU" sz="2400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714375" y="4714893"/>
            <a:ext cx="3786188" cy="13573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БЛАГОУСТРОЙСТВО</a:t>
            </a:r>
            <a:endParaRPr lang="ru-RU" sz="2400" dirty="0"/>
          </a:p>
          <a:p>
            <a:pPr algn="ctr">
              <a:defRPr/>
            </a:pPr>
            <a:r>
              <a:rPr lang="ru-RU" sz="2400" dirty="0" smtClean="0"/>
              <a:t>17,957 млн.рублей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 flipH="1" flipV="1">
            <a:off x="3286125" y="285750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3" idx="0"/>
          </p:cNvCxnSpPr>
          <p:nvPr/>
        </p:nvCxnSpPr>
        <p:spPr>
          <a:xfrm rot="10800000" flipV="1">
            <a:off x="2178842" y="2714619"/>
            <a:ext cx="1535902" cy="5715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5" idx="0"/>
          </p:cNvCxnSpPr>
          <p:nvPr/>
        </p:nvCxnSpPr>
        <p:spPr>
          <a:xfrm>
            <a:off x="6000760" y="2714620"/>
            <a:ext cx="1321584" cy="5715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286119" y="3500440"/>
            <a:ext cx="2000262" cy="4286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4429124" y="3429000"/>
            <a:ext cx="2000264" cy="5715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Блок-схема: процесс 16"/>
          <p:cNvSpPr/>
          <p:nvPr/>
        </p:nvSpPr>
        <p:spPr>
          <a:xfrm>
            <a:off x="5000625" y="4714893"/>
            <a:ext cx="3597275" cy="1357313"/>
          </a:xfrm>
          <a:prstGeom prst="flowChartProcess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dirty="0" smtClean="0"/>
              <a:t>ДРУГИЕ ВОПРОСЫ В ОБЛАСТИ ЖКХ</a:t>
            </a:r>
          </a:p>
          <a:p>
            <a:pPr algn="ctr">
              <a:defRPr/>
            </a:pPr>
            <a:r>
              <a:rPr lang="ru-RU" sz="2400" dirty="0" smtClean="0"/>
              <a:t>1,755 млн.рублей</a:t>
            </a:r>
            <a:endParaRPr lang="ru-RU" sz="2400" dirty="0"/>
          </a:p>
        </p:txBody>
      </p:sp>
      <p:pic>
        <p:nvPicPr>
          <p:cNvPr id="14" name="Рисунок 13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12" name="Блок-схема: процесс 11"/>
          <p:cNvSpPr/>
          <p:nvPr/>
        </p:nvSpPr>
        <p:spPr>
          <a:xfrm>
            <a:off x="2357422" y="1857372"/>
            <a:ext cx="5072062" cy="107156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Расходы бюджета на ЖКХ</a:t>
            </a:r>
          </a:p>
          <a:p>
            <a:pPr algn="ctr">
              <a:defRPr/>
            </a:pPr>
            <a:r>
              <a:rPr lang="ru-RU" sz="2800" dirty="0" smtClean="0"/>
              <a:t>328,6 млн.рублей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0"/>
            <a:ext cx="88583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81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rgbClr val="285E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БЮДЖЕТ РАЙОНА               на  2024 год</a:t>
            </a: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472" y="1857364"/>
          <a:ext cx="842968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86578" y="1928802"/>
            <a:ext cx="1749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млн.рублях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4495" y="2285992"/>
            <a:ext cx="51303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6643734" cy="928694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</a:t>
            </a:r>
            <a:r>
              <a:rPr 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ЖИЛИЩНое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хозяйство 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30,0 млн. 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18" y="1500174"/>
          <a:ext cx="8929782" cy="5089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9020"/>
                <a:gridCol w="230762"/>
              </a:tblGrid>
              <a:tr h="5089208">
                <a:tc>
                  <a:txBody>
                    <a:bodyPr/>
                    <a:lstStyle/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В 2024 году на переселение граждан из аварийного жилья по адресу: пос.Дубовка  ул. Луговая д.4   выделено 30 млн.рублей;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В 2025 году планируется вывоз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снесенных аварийных домов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адресу: 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пос.Дубовка, ул.Матросова д.1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ул.Чапаева д.3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пос.Партизан, ул.Полевая  д.1 и д.2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В 2026 году планируется вывоз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снесенных аварийных домов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адресу: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пос.Дубовка, ул.Кольцевая д.15,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кв.5/15 , ул.Дачная д.11, 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кв.11. ул.Шахтная д.1, 10 и 11.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endParaRPr lang="ru-RU" sz="10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эти цели выделено в 2025 г. -3,0 млн.рублей, в 2026 году  -  3,0 млн.рублей.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get-zen_doc/3950646/pub_5f85e5353940476c66e68aec_5f85e5533940476c66e6c2bf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643182"/>
            <a:ext cx="4000528" cy="3925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6643734" cy="928694"/>
          </a:xfrm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коммунальное хозяйство 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278,928 млн.рублей.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5829324" cy="71438"/>
          </a:xfrm>
          <a:solidFill>
            <a:schemeClr val="bg1">
              <a:alpha val="50000"/>
            </a:schemeClr>
          </a:solidFill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357298"/>
          <a:ext cx="8643998" cy="5500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0622"/>
                <a:gridCol w="223376"/>
              </a:tblGrid>
              <a:tr h="5500702">
                <a:tc>
                  <a:txBody>
                    <a:bodyPr/>
                    <a:lstStyle/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На реализацию регионального проекта «ЧИСТАЯ ВОДА ТУЛЬСКОЙ ОБЛАСТИ» предусмотрено 17,9 млн.рублей на капитальный ремонт систем водоснабжения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г.Узловая  ул.Генерала Васильева ;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пос.Дубовка  кв.5/15 ул.Центральная и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ул.Луговая.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Реконструкция системы канализации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части населенных пунктов  пос.Дубовка,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пос. Партизан, пос. </a:t>
                      </a: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Брусянский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214,999 млн.рублей ;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Строительный  контроль  и авторский надзор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 выполнением работ  по реконструкции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системы  канализации 6,56178 млн.рублей .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На ремонт  ветхих участков </a:t>
                      </a: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тепловый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сетей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планируется направить 13,3  млн.рублей.,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На ремонт водяных сетей в </a:t>
                      </a:r>
                      <a:r>
                        <a:rPr lang="ru-RU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п.Брусянский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Будет направлено 11,935 млн.рублей.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На приобретение специализированной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техники (экскаватор-погрузчик, вакуумная </a:t>
                      </a:r>
                    </a:p>
                    <a:p>
                      <a:pPr marL="0" indent="0" algn="l" defTabSz="1119188" rtl="0" eaLnBrk="1" latinLnBrk="0" hangingPunct="1">
                        <a:tabLst/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машина  (ассенизатор)  выделяется 14,1 млн.рублей.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охрану окружающей среды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3,194   млн.рублей.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7"/>
            <a:ext cx="5357850" cy="4643469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Мероприятия по комплексной борьбе с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борщевиком Сосновского 218,3 тыс. </a:t>
            </a:r>
            <a:r>
              <a:rPr lang="ru-RU" sz="1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руб</a:t>
            </a: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>
              <a:buFont typeface="Arial" charset="0"/>
              <a:buNone/>
              <a:defRPr/>
            </a:pPr>
            <a:endParaRPr lang="ru-RU" sz="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Ликвидация несанкционированных свалок  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670,7  тыс.рублей, в том числе :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МО </a:t>
            </a:r>
            <a:r>
              <a:rPr lang="ru-RU" sz="1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Узловский</a:t>
            </a: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район 100,0 тыс.рублей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г.Узловая 270,7 тыс.рублей,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МО Шахтерское 100,0 тыс.рублей.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МО </a:t>
            </a:r>
            <a:r>
              <a:rPr lang="ru-RU" sz="1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Каменецкое</a:t>
            </a: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100,0 тыс.рублей,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МО </a:t>
            </a:r>
            <a:r>
              <a:rPr lang="ru-RU" sz="1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Смородинское</a:t>
            </a: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100,0 тыс.рублей.</a:t>
            </a:r>
          </a:p>
          <a:p>
            <a:pPr>
              <a:buFont typeface="Arial" charset="0"/>
              <a:buNone/>
              <a:defRPr/>
            </a:pPr>
            <a:endParaRPr lang="ru-RU" sz="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Региональный проект « Создание устойчивой системы обращения с твердыми коммунальными отходами» </a:t>
            </a:r>
          </a:p>
          <a:p>
            <a:pPr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2,3057 млн.рублей</a:t>
            </a: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6286520"/>
          <a:ext cx="83599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931"/>
                <a:gridCol w="216037"/>
              </a:tblGrid>
              <a:tr h="2943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/>
                      </a:pP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pic>
        <p:nvPicPr>
          <p:cNvPr id="52226" name="Picture 2" descr="https://flomaster.club/uploads/posts/2022-08/1660722764_22-flomaster-club-p-kartinki-po-ekologii-dlya-detei-krasivo-3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9728" y="1491925"/>
            <a:ext cx="4121428" cy="5151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phonoteka.org/uploads/posts/2022-01/1643592452_96-phonoteka-org-p-shkolnie-foni-dlya-nachalnoi-shkoli-1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048160"/>
            <a:ext cx="6045144" cy="5595550"/>
          </a:xfrm>
          <a:prstGeom prst="rect">
            <a:avLst/>
          </a:prstGeom>
          <a:noFill/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образование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1 677,1  млн.рублей.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686800" cy="4525963"/>
          </a:xfrm>
          <a:solidFill>
            <a:schemeClr val="bg1">
              <a:alpha val="5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Содержание образовательных учреждений 338,3 млн.рублей.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Подготовка учреждений к новому учебному году     10,0 млн.рублей;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Установка  новых АПС  на общую сумму 4,3 млн.рублей  в учреждениях: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ДОУ №№23,25,28; СОШ №9.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Капитальный ремонт кровли МДОУ ЦРР </a:t>
            </a:r>
            <a:r>
              <a:rPr lang="ru-RU" sz="18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д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/с №21 на сумму 7,955 млн.рублей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Капитальный ремонт  МБОУ  ДОД «ДДЮТ» на сумму  24,2 млн.рублей;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Изготовление ПСД по газификации МКОУ ЦО «</a:t>
            </a:r>
            <a:r>
              <a:rPr lang="ru-RU" sz="18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Бестужевский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» 3,9 млн.рублей;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Осуществление дополнительного финансового обеспечения по организации питания отдельных категорий обучающихся 7,8 млн.рублей;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Организация бесплатного горячего питания обучающихся в начальных классах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40,4 млн.рублей.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Персонифицированное финансирование дополнительного образования детей 16,7 млн.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Организация оздоровительной кампании детей  планируется в сумме 18,6 млн.руб.  </a:t>
            </a:r>
          </a:p>
          <a:p>
            <a:pPr>
              <a:buFont typeface="Arial" charset="0"/>
              <a:buNone/>
              <a:defRPr/>
            </a:pPr>
            <a:r>
              <a:rPr lang="ru-RU" sz="1800" dirty="0" smtClean="0">
                <a:latin typeface="+mj-lt"/>
                <a:ea typeface="+mj-ea"/>
                <a:cs typeface="+mj-cs"/>
              </a:rPr>
              <a:t>На вознаграждение талантливой молодежи  в 2024 году  выделено 344,8 тыс.руб.</a:t>
            </a: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6215083"/>
          <a:ext cx="83599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931"/>
                <a:gridCol w="216037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/>
                      </a:pP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643050"/>
            <a:ext cx="4652963" cy="484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65881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Расходы бюджета на Социальную политику</a:t>
            </a:r>
            <a:b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2024 году составят  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29,986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млн.рублей.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5286412" cy="4929222"/>
          </a:xfrm>
          <a:solidFill>
            <a:schemeClr val="bg1">
              <a:alpha val="50000"/>
            </a:schemeClr>
          </a:solidFill>
        </p:spPr>
        <p:txBody>
          <a:bodyPr rIns="72000">
            <a:normAutofit fontScale="70000" lnSpcReduction="20000"/>
          </a:bodyPr>
          <a:lstStyle/>
          <a:p>
            <a:pPr marL="360000">
              <a:lnSpc>
                <a:spcPts val="2000"/>
              </a:lnSpc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Выплаты компенсации части родительской платы за содержание ребенка в дошкольных учреждениях  предусмотрены в сумме           10 ,84 млн.рублей.</a:t>
            </a:r>
          </a:p>
          <a:p>
            <a:pPr marL="360000">
              <a:lnSpc>
                <a:spcPts val="2000"/>
              </a:lnSpc>
              <a:buNone/>
              <a:tabLst>
                <a:tab pos="8434388" algn="l"/>
              </a:tabLst>
              <a:defRPr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Выплаты родителям (законным представителям) детей-инвалидов, обучающимся по основным общеобразовательным программам на дому  68,2 тыс.рублей;</a:t>
            </a:r>
          </a:p>
          <a:p>
            <a:pPr marL="360000">
              <a:lnSpc>
                <a:spcPts val="2000"/>
              </a:lnSpc>
              <a:buNone/>
              <a:defRPr/>
            </a:pPr>
            <a:r>
              <a:rPr lang="ru-RU" sz="2600" dirty="0" smtClean="0">
                <a:solidFill>
                  <a:schemeClr val="tx1"/>
                </a:solidFill>
                <a:latin typeface="+mj-lt"/>
              </a:rPr>
              <a:t>Выплаты родителям (законным представителям) детей- инвалидов, обучающимся по основным общеобразовательным программам  в форме семейного образования  444,3 тыс.рублей;</a:t>
            </a:r>
          </a:p>
          <a:p>
            <a:pPr marL="360000">
              <a:lnSpc>
                <a:spcPts val="2000"/>
              </a:lnSpc>
              <a:buNone/>
              <a:defRPr/>
            </a:pPr>
            <a:r>
              <a:rPr lang="ru-RU" sz="2600" dirty="0" smtClean="0">
                <a:solidFill>
                  <a:schemeClr val="tx1"/>
                </a:solidFill>
                <a:latin typeface="+mj-lt"/>
              </a:rPr>
              <a:t>Единовременная выплата семьям на рождение третьего  и последующих детей в </a:t>
            </a:r>
            <a:r>
              <a:rPr lang="ru-RU" sz="2600" dirty="0" err="1" smtClean="0">
                <a:solidFill>
                  <a:schemeClr val="tx1"/>
                </a:solidFill>
                <a:latin typeface="+mj-lt"/>
              </a:rPr>
              <a:t>Узловском</a:t>
            </a:r>
            <a:r>
              <a:rPr lang="ru-RU" sz="2600" dirty="0" smtClean="0">
                <a:solidFill>
                  <a:schemeClr val="tx1"/>
                </a:solidFill>
                <a:latin typeface="+mj-lt"/>
              </a:rPr>
              <a:t> районе 1 ,63 млн.рублей;</a:t>
            </a:r>
          </a:p>
          <a:p>
            <a:pPr marL="360000">
              <a:lnSpc>
                <a:spcPts val="2000"/>
              </a:lnSpc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Субсидии на приобретение жилья 17 молодым семьям  14,041 млн.рублей.</a:t>
            </a:r>
            <a:endParaRPr lang="ru-RU" sz="2600" dirty="0" smtClean="0"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6215083"/>
          <a:ext cx="835996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931"/>
                <a:gridCol w="216037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tabLst/>
                      </a:pP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1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5"/>
          <p:cNvSpPr>
            <a:spLocks noGrp="1"/>
          </p:cNvSpPr>
          <p:nvPr>
            <p:ph type="title"/>
          </p:nvPr>
        </p:nvSpPr>
        <p:spPr>
          <a:xfrm>
            <a:off x="1928794" y="500042"/>
            <a:ext cx="6215106" cy="1143008"/>
          </a:xfrm>
        </p:spPr>
        <p:txBody>
          <a:bodyPr>
            <a:normAutofit/>
          </a:bodyPr>
          <a:lstStyle/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8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Межбюджетные трансферты </a:t>
            </a:r>
            <a:br>
              <a:rPr lang="ru-RU" sz="28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бюджетам поселений в 2024 </a:t>
            </a:r>
            <a:r>
              <a:rPr lang="ru-RU" sz="2800" b="1" cap="none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</a:t>
            </a:r>
            <a:r>
              <a:rPr lang="ru-RU" sz="2800" b="1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28625" y="3286127"/>
            <a:ext cx="3500433" cy="114300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Бюджет МО Шахтерское  </a:t>
            </a:r>
          </a:p>
          <a:p>
            <a:pPr algn="ctr">
              <a:defRPr/>
            </a:pPr>
            <a:r>
              <a:rPr lang="ru-RU" sz="2400" dirty="0" smtClean="0"/>
              <a:t>16,391 тыс.рублей</a:t>
            </a:r>
            <a:endParaRPr lang="ru-RU" sz="2400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5786438" y="3286132"/>
            <a:ext cx="3071812" cy="1143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Бюджет МО </a:t>
            </a:r>
            <a:r>
              <a:rPr lang="ru-RU" sz="2400" dirty="0" err="1"/>
              <a:t>Смородинское</a:t>
            </a:r>
            <a:r>
              <a:rPr lang="ru-RU" sz="2400" dirty="0"/>
              <a:t> </a:t>
            </a:r>
          </a:p>
          <a:p>
            <a:pPr algn="ctr">
              <a:defRPr/>
            </a:pPr>
            <a:r>
              <a:rPr lang="ru-RU" sz="2400" dirty="0" smtClean="0"/>
              <a:t>7,184 тыс.рублей</a:t>
            </a:r>
            <a:endParaRPr lang="ru-RU" sz="2400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714375" y="4714893"/>
            <a:ext cx="3786188" cy="13573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Бюджет МО </a:t>
            </a:r>
          </a:p>
          <a:p>
            <a:pPr algn="ctr">
              <a:defRPr/>
            </a:pPr>
            <a:r>
              <a:rPr lang="ru-RU" sz="2400" dirty="0"/>
              <a:t>город Узловая</a:t>
            </a:r>
          </a:p>
          <a:p>
            <a:pPr algn="ctr">
              <a:defRPr/>
            </a:pPr>
            <a:r>
              <a:rPr lang="ru-RU" sz="2400" dirty="0" smtClean="0"/>
              <a:t>18,514 тыс.рублей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 flipH="1" flipV="1">
            <a:off x="3286125" y="285750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3" idx="0"/>
          </p:cNvCxnSpPr>
          <p:nvPr/>
        </p:nvCxnSpPr>
        <p:spPr>
          <a:xfrm rot="10800000" flipV="1">
            <a:off x="2178842" y="2714619"/>
            <a:ext cx="1535902" cy="5715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5" idx="0"/>
          </p:cNvCxnSpPr>
          <p:nvPr/>
        </p:nvCxnSpPr>
        <p:spPr>
          <a:xfrm>
            <a:off x="6000760" y="2714620"/>
            <a:ext cx="1321584" cy="5715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286119" y="3500440"/>
            <a:ext cx="2000262" cy="4286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4429124" y="3429000"/>
            <a:ext cx="2000264" cy="5715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Блок-схема: процесс 16"/>
          <p:cNvSpPr/>
          <p:nvPr/>
        </p:nvSpPr>
        <p:spPr>
          <a:xfrm>
            <a:off x="5000625" y="4714893"/>
            <a:ext cx="3597275" cy="1357313"/>
          </a:xfrm>
          <a:prstGeom prst="flowChartProcess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dirty="0" smtClean="0"/>
              <a:t>Бюджет МО </a:t>
            </a:r>
            <a:r>
              <a:rPr lang="ru-RU" sz="2400" dirty="0" err="1" smtClean="0"/>
              <a:t>Каменецкое</a:t>
            </a:r>
            <a:endParaRPr lang="ru-RU" sz="2400" dirty="0" smtClean="0"/>
          </a:p>
          <a:p>
            <a:pPr algn="ctr">
              <a:defRPr/>
            </a:pPr>
            <a:r>
              <a:rPr lang="ru-RU" sz="2400" dirty="0" smtClean="0"/>
              <a:t>5,482 тыс.рублей</a:t>
            </a:r>
            <a:endParaRPr lang="ru-RU" sz="2400" dirty="0"/>
          </a:p>
        </p:txBody>
      </p:sp>
      <p:pic>
        <p:nvPicPr>
          <p:cNvPr id="14" name="Рисунок 13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12" name="Блок-схема: процесс 11"/>
          <p:cNvSpPr/>
          <p:nvPr/>
        </p:nvSpPr>
        <p:spPr>
          <a:xfrm>
            <a:off x="2357422" y="1857372"/>
            <a:ext cx="5072062" cy="107156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Бюджет </a:t>
            </a:r>
            <a:r>
              <a:rPr lang="ru-RU" sz="2800" dirty="0" err="1"/>
              <a:t>Узловского</a:t>
            </a:r>
            <a:r>
              <a:rPr lang="ru-RU" sz="2800" dirty="0"/>
              <a:t> района </a:t>
            </a:r>
          </a:p>
          <a:p>
            <a:pPr algn="ctr">
              <a:defRPr/>
            </a:pPr>
            <a:r>
              <a:rPr lang="ru-RU" sz="2800" dirty="0" smtClean="0"/>
              <a:t>47,572 млн.рублей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1500167" y="571480"/>
            <a:ext cx="7643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8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 долг  </a:t>
            </a:r>
          </a:p>
          <a:p>
            <a:pPr algn="ctr">
              <a:spcBef>
                <a:spcPct val="0"/>
              </a:spcBef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800" b="1" cap="all" dirty="0" err="1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Узловского</a:t>
            </a:r>
            <a:r>
              <a:rPr lang="ru-RU" sz="2800" b="1" cap="all" dirty="0" smtClean="0">
                <a:ln w="3175">
                  <a:noFill/>
                </a:ln>
                <a:solidFill>
                  <a:srgbClr val="0064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  (млн.рублей)</a:t>
            </a:r>
            <a:endParaRPr lang="ru-RU" sz="2800" b="1" cap="all" dirty="0">
              <a:ln w="3175">
                <a:noFill/>
              </a:ln>
              <a:solidFill>
                <a:srgbClr val="0064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397000"/>
          <a:ext cx="8358246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43644"/>
            <a:ext cx="9144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Расходы на обслуживание муниципального долга в 2024 году   1,538  млн.рублей.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0"/>
            <a:ext cx="88583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81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</a:t>
            </a:r>
            <a:r>
              <a:rPr lang="ru-RU" sz="4800" b="1" i="1" dirty="0" smtClean="0">
                <a:solidFill>
                  <a:srgbClr val="285E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БЮДЖЕТ РАЙОНА</a:t>
            </a:r>
          </a:p>
          <a:p>
            <a:pPr marL="0" marR="0" lvl="0" indent="381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solidFill>
                  <a:srgbClr val="285E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на 2025 год</a:t>
            </a:r>
            <a:r>
              <a:rPr lang="ru-RU" sz="4800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</a:t>
            </a:r>
            <a:endParaRPr kumimoji="0" lang="ru-RU" sz="2400" b="1" i="1" u="sng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81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472" y="1857364"/>
          <a:ext cx="8572528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86578" y="1928802"/>
            <a:ext cx="1749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млн.рублях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0"/>
            <a:ext cx="88583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81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</a:t>
            </a:r>
            <a:r>
              <a:rPr lang="ru-RU" sz="4800" b="1" i="1" dirty="0" smtClean="0">
                <a:solidFill>
                  <a:srgbClr val="285E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БЮДЖЕТ РАЙОНА </a:t>
            </a:r>
          </a:p>
          <a:p>
            <a:pPr marL="0" marR="0" lvl="0" indent="381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 smtClean="0">
                <a:solidFill>
                  <a:srgbClr val="285E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на 2026 год</a:t>
            </a: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472" y="1857364"/>
          <a:ext cx="8286808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86578" y="1928802"/>
            <a:ext cx="1813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 млн.рублях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graphicFrame>
        <p:nvGraphicFramePr>
          <p:cNvPr id="3" name="Диаграмма 2"/>
          <p:cNvGraphicFramePr/>
          <p:nvPr/>
        </p:nvGraphicFramePr>
        <p:xfrm>
          <a:off x="1428728" y="1611290"/>
          <a:ext cx="7429552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1670" y="285728"/>
            <a:ext cx="5467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бюджета  МО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Узловский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доходным источникам (в млн.рублей)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1142976" y="571480"/>
            <a:ext cx="778671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/>
              <a:t>Налоговые и неналоговые доходы</a:t>
            </a:r>
          </a:p>
          <a:p>
            <a:pPr algn="ctr"/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Узловского</a:t>
            </a:r>
            <a:r>
              <a:rPr lang="ru-RU" altLang="ru-RU" sz="2800" b="1" dirty="0" smtClean="0"/>
              <a:t> района за 2022-2026 гг. (</a:t>
            </a:r>
            <a:r>
              <a:rPr lang="ru-RU" altLang="ru-RU" sz="2800" b="1" dirty="0" err="1" smtClean="0"/>
              <a:t>млн.руб</a:t>
            </a:r>
            <a:r>
              <a:rPr lang="ru-RU" altLang="ru-RU" sz="2800" b="1" dirty="0" smtClean="0"/>
              <a:t>)</a:t>
            </a:r>
          </a:p>
          <a:p>
            <a:pPr algn="ctr"/>
            <a:endParaRPr lang="ru-RU" altLang="ru-RU" sz="2800" dirty="0" smtClean="0"/>
          </a:p>
          <a:p>
            <a:pPr algn="ctr"/>
            <a:endParaRPr lang="ru-RU" altLang="ru-RU" sz="2800" dirty="0"/>
          </a:p>
        </p:txBody>
      </p:sp>
      <p:graphicFrame>
        <p:nvGraphicFramePr>
          <p:cNvPr id="8194" name="Диаграмма 6"/>
          <p:cNvGraphicFramePr>
            <a:graphicFrameLocks/>
          </p:cNvGraphicFramePr>
          <p:nvPr/>
        </p:nvGraphicFramePr>
        <p:xfrm>
          <a:off x="-285784" y="2214554"/>
          <a:ext cx="10144196" cy="4429132"/>
        </p:xfrm>
        <a:graphic>
          <a:graphicData uri="http://schemas.openxmlformats.org/presentationml/2006/ole">
            <p:oleObj spid="_x0000_s24578" name="Worksheet" r:id="rId3" imgW="11287243" imgH="6296127" progId="Excel.Sheet.8">
              <p:embed/>
            </p:oleObj>
          </a:graphicData>
        </a:graphic>
      </p:graphicFrame>
      <p:pic>
        <p:nvPicPr>
          <p:cNvPr id="4" name="Рисунок 3" descr="герб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5" name="Стрелка углом 4"/>
          <p:cNvSpPr/>
          <p:nvPr/>
        </p:nvSpPr>
        <p:spPr>
          <a:xfrm>
            <a:off x="1928794" y="2714620"/>
            <a:ext cx="571504" cy="440052"/>
          </a:xfrm>
          <a:prstGeom prst="bentArrow">
            <a:avLst>
              <a:gd name="adj1" fmla="val 25000"/>
              <a:gd name="adj2" fmla="val 27518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>
            <a:off x="4929190" y="2500306"/>
            <a:ext cx="357190" cy="51149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углом 7"/>
          <p:cNvSpPr/>
          <p:nvPr/>
        </p:nvSpPr>
        <p:spPr>
          <a:xfrm>
            <a:off x="6500826" y="2285992"/>
            <a:ext cx="357190" cy="51149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2500298" y="2631039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4,6%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743928" y="2467780"/>
            <a:ext cx="1071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13,4%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5286380" y="2376887"/>
            <a:ext cx="95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9,3%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909998" y="218537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9,3%</a:t>
            </a:r>
            <a:endParaRPr lang="ru-RU" dirty="0"/>
          </a:p>
        </p:txBody>
      </p:sp>
      <p:sp>
        <p:nvSpPr>
          <p:cNvPr id="14" name="Стрелка углом 13"/>
          <p:cNvSpPr/>
          <p:nvPr/>
        </p:nvSpPr>
        <p:spPr>
          <a:xfrm>
            <a:off x="3428992" y="2571744"/>
            <a:ext cx="357190" cy="51149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graphicFrame>
        <p:nvGraphicFramePr>
          <p:cNvPr id="3" name="Диаграмма 2"/>
          <p:cNvGraphicFramePr/>
          <p:nvPr/>
        </p:nvGraphicFramePr>
        <p:xfrm>
          <a:off x="1285852" y="285728"/>
          <a:ext cx="7143800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285728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налоговых доходов муниципального образования  Узловский район на  2024 год</a:t>
            </a:r>
            <a:endParaRPr lang="ru-RU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6000768"/>
            <a:ext cx="336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Данные указаны в  млн. рублей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214290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неналоговых доходов бюджета</a:t>
            </a:r>
          </a:p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Узловский район  на 2024 год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357298"/>
          <a:ext cx="892971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43438" y="6000768"/>
            <a:ext cx="330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Данные указаны в млн. рублей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60933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безвозмездных поступлений </a:t>
            </a:r>
          </a:p>
          <a:p>
            <a:pPr algn="ctr">
              <a:defRPr sz="2000" b="1" i="0" u="none" strike="noStrike" kern="1200" baseline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бюджет муниципального образования Узловский район   в 2024 году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27" cy="1784730"/>
          </a:xfrm>
          <a:prstGeom prst="rect">
            <a:avLst/>
          </a:prstGeom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softEdge rad="127000"/>
          </a:effectLst>
        </p:spPr>
      </p:pic>
      <p:graphicFrame>
        <p:nvGraphicFramePr>
          <p:cNvPr id="4" name="Диаграмма 3"/>
          <p:cNvGraphicFramePr/>
          <p:nvPr/>
        </p:nvGraphicFramePr>
        <p:xfrm>
          <a:off x="-64" y="1214422"/>
          <a:ext cx="9144064" cy="592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57818" y="6000768"/>
            <a:ext cx="330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Данные указаны в млн. рублей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6142</TotalTime>
  <Words>1293</Words>
  <Application>Microsoft Office PowerPoint</Application>
  <PresentationFormat>Экран (4:3)</PresentationFormat>
  <Paragraphs>252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Трек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бюджет муниципального образования   Узловский район  на 2024 год  социально ориентирован   51,2 % расходов направлены на социальную сферу  (млн. рублей)</vt:lpstr>
      <vt:lpstr>                         28                                                93,2%                                                       средств бюджета   муниципальных                         направлено        программ                            на их исполнение</vt:lpstr>
      <vt:lpstr>Слайд 12</vt:lpstr>
      <vt:lpstr>В 2024  году реализация Национальных проектов включает в себя следующие мероприятия:</vt:lpstr>
      <vt:lpstr>В 2024  году реализация Национальных проектов включает в себя следующие мероприятия:</vt:lpstr>
      <vt:lpstr>В 2024  году реализация Национальных проектов включает в себя следующие мероприятия:</vt:lpstr>
      <vt:lpstr>В 2024  году реализация Национальных проектов включает в себя следующие мероприятия:</vt:lpstr>
      <vt:lpstr>Слайд 17</vt:lpstr>
      <vt:lpstr>Расходы бюджета на дорожное хозяйство  в 2024 году составят   1052,3  млн.рублей.</vt:lpstr>
      <vt:lpstr>Расходы бюджета на ЖКХ         328,6  млн.руб</vt:lpstr>
      <vt:lpstr>Расходы бюджета на ЖИЛИЩНое хозяйство  в 2024 году составят   30,0 млн. рублей.</vt:lpstr>
      <vt:lpstr>Расходы бюджета на коммунальное хозяйство  в 2024 году составят   278,928 млн.рублей.</vt:lpstr>
      <vt:lpstr>Расходы бюджета на охрану окружающей среды в 2024 году составят   3,194   млн.рублей.</vt:lpstr>
      <vt:lpstr>Расходы бюджета на образование в 2024 году составят   1 677,1  млн.рублей.</vt:lpstr>
      <vt:lpstr>Расходы бюджета на Социальную политику в 2024 году составят   29,986  млн.рублей.</vt:lpstr>
      <vt:lpstr>Межбюджетные трансферты  бюджетам поселений в 2024 г.</vt:lpstr>
      <vt:lpstr>Слайд 26</vt:lpstr>
    </vt:vector>
  </TitlesOfParts>
  <Company>ФУ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TIZibailo</dc:creator>
  <cp:lastModifiedBy>gnezdilovan</cp:lastModifiedBy>
  <cp:revision>684</cp:revision>
  <dcterms:created xsi:type="dcterms:W3CDTF">2018-11-27T05:56:23Z</dcterms:created>
  <dcterms:modified xsi:type="dcterms:W3CDTF">2023-12-22T09:38:38Z</dcterms:modified>
</cp:coreProperties>
</file>