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259" r:id="rId3"/>
    <p:sldId id="260" r:id="rId4"/>
    <p:sldId id="262" r:id="rId5"/>
    <p:sldId id="258" r:id="rId6"/>
    <p:sldId id="264" r:id="rId7"/>
    <p:sldId id="296" r:id="rId8"/>
    <p:sldId id="265" r:id="rId9"/>
    <p:sldId id="301" r:id="rId10"/>
    <p:sldId id="302" r:id="rId11"/>
    <p:sldId id="293" r:id="rId12"/>
    <p:sldId id="283" r:id="rId13"/>
    <p:sldId id="298" r:id="rId14"/>
    <p:sldId id="300" r:id="rId15"/>
    <p:sldId id="287" r:id="rId16"/>
    <p:sldId id="288" r:id="rId17"/>
    <p:sldId id="289" r:id="rId18"/>
    <p:sldId id="30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44" autoAdjust="0"/>
    <p:restoredTop sz="99195" autoAdjust="0"/>
  </p:normalViewPr>
  <p:slideViewPr>
    <p:cSldViewPr>
      <p:cViewPr>
        <p:scale>
          <a:sx n="100" d="100"/>
          <a:sy n="100" d="100"/>
        </p:scale>
        <p:origin x="-1860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9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35000"/>
                    <a:satMod val="253000"/>
                  </a:schemeClr>
                </a:gs>
                <a:gs pos="50000">
                  <a:schemeClr val="accent1">
                    <a:tint val="42000"/>
                    <a:satMod val="255000"/>
                  </a:schemeClr>
                </a:gs>
                <a:gs pos="97000">
                  <a:schemeClr val="accent1">
                    <a:tint val="53000"/>
                    <a:satMod val="260000"/>
                  </a:schemeClr>
                </a:gs>
                <a:gs pos="100000">
                  <a:schemeClr val="accent1">
                    <a:tint val="56000"/>
                    <a:satMod val="275000"/>
                  </a:schemeClr>
                </a:gs>
              </a:gsLst>
              <a:path path="circle">
                <a:fillToRect l="50000" t="50000" r="50000" b="50000"/>
              </a:path>
            </a:gradFill>
            <a:ln w="9525" cap="flat" cmpd="sng" algn="ctr">
              <a:solidFill>
                <a:schemeClr val="accent1"/>
              </a:solidFill>
              <a:prstDash val="solid"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</c:spPr>
          <c:dLbls>
            <c:dLbl>
              <c:idx val="0"/>
              <c:layout>
                <c:manualLayout>
                  <c:x val="-2.0833333333333602E-3"/>
                  <c:y val="0.11250000000000022"/>
                </c:manualLayout>
              </c:layout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308.60000000000002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3">
                      <a:tint val="35000"/>
                      <a:satMod val="253000"/>
                    </a:schemeClr>
                  </a:gs>
                  <a:gs pos="50000">
                    <a:schemeClr val="accent3">
                      <a:tint val="42000"/>
                      <a:satMod val="255000"/>
                    </a:schemeClr>
                  </a:gs>
                  <a:gs pos="97000">
                    <a:schemeClr val="accent3">
                      <a:tint val="53000"/>
                      <a:satMod val="260000"/>
                    </a:schemeClr>
                  </a:gs>
                  <a:gs pos="100000">
                    <a:schemeClr val="accent3">
                      <a:tint val="56000"/>
                      <a:satMod val="2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9525" cap="flat" cmpd="sng" algn="ctr">
                <a:solidFill>
                  <a:schemeClr val="accent3"/>
                </a:solidFill>
                <a:prstDash val="solid"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0"/>
                  <c:y val="0.25624999999999998"/>
                </c:manualLayout>
              </c:layout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460.5</c:v>
                </c:pt>
              </c:numCache>
            </c:numRef>
          </c:val>
        </c:ser>
        <c:shape val="box"/>
        <c:axId val="87590400"/>
        <c:axId val="87591936"/>
        <c:axId val="0"/>
      </c:bar3DChart>
      <c:catAx>
        <c:axId val="87590400"/>
        <c:scaling>
          <c:orientation val="minMax"/>
        </c:scaling>
        <c:delete val="1"/>
        <c:axPos val="b"/>
        <c:tickLblPos val="nextTo"/>
        <c:crossAx val="87591936"/>
        <c:crosses val="autoZero"/>
        <c:auto val="1"/>
        <c:lblAlgn val="ctr"/>
        <c:lblOffset val="100"/>
      </c:catAx>
      <c:valAx>
        <c:axId val="87591936"/>
        <c:scaling>
          <c:orientation val="minMax"/>
        </c:scaling>
        <c:axPos val="l"/>
        <c:majorGridlines/>
        <c:numFmt formatCode="General" sourceLinked="1"/>
        <c:tickLblPos val="nextTo"/>
        <c:crossAx val="8759040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197.5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9525" cap="flat" cmpd="sng" algn="ctr">
                <a:solidFill>
                  <a:schemeClr val="accent1"/>
                </a:solidFill>
                <a:prstDash val="solid"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hemeClr val="accent1">
                    <a:shade val="80000"/>
                  </a:schemeClr>
                </a:contourClr>
              </a:sp3d>
            </c:spPr>
          </c:dPt>
          <c:dLbls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230.6</c:v>
                </c:pt>
              </c:numCache>
            </c:numRef>
          </c:val>
        </c:ser>
        <c:shape val="pyramid"/>
        <c:axId val="87529728"/>
        <c:axId val="87543808"/>
        <c:axId val="0"/>
      </c:bar3DChart>
      <c:catAx>
        <c:axId val="87529728"/>
        <c:scaling>
          <c:orientation val="minMax"/>
        </c:scaling>
        <c:delete val="1"/>
        <c:axPos val="b"/>
        <c:tickLblPos val="nextTo"/>
        <c:crossAx val="87543808"/>
        <c:crosses val="autoZero"/>
        <c:auto val="1"/>
        <c:lblAlgn val="ctr"/>
        <c:lblOffset val="100"/>
      </c:catAx>
      <c:valAx>
        <c:axId val="87543808"/>
        <c:scaling>
          <c:orientation val="minMax"/>
        </c:scaling>
        <c:axPos val="l"/>
        <c:majorGridlines/>
        <c:numFmt formatCode="General" sourceLinked="1"/>
        <c:tickLblPos val="nextTo"/>
        <c:crossAx val="8752972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Налоги на имущество</c:v>
                </c:pt>
                <c:pt idx="2">
                  <c:v>Доходы от использования имущества</c:v>
                </c:pt>
                <c:pt idx="3">
                  <c:v>Доходы от продажи материальных активов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103.6</c:v>
                </c:pt>
                <c:pt idx="1">
                  <c:v>67</c:v>
                </c:pt>
                <c:pt idx="2">
                  <c:v>16</c:v>
                </c:pt>
                <c:pt idx="3">
                  <c:v>10.5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35000"/>
                    <a:satMod val="253000"/>
                  </a:schemeClr>
                </a:gs>
                <a:gs pos="50000">
                  <a:schemeClr val="accent3">
                    <a:tint val="42000"/>
                    <a:satMod val="255000"/>
                  </a:schemeClr>
                </a:gs>
                <a:gs pos="97000">
                  <a:schemeClr val="accent3">
                    <a:tint val="53000"/>
                    <a:satMod val="260000"/>
                  </a:schemeClr>
                </a:gs>
                <a:gs pos="100000">
                  <a:schemeClr val="accent3">
                    <a:tint val="56000"/>
                    <a:satMod val="275000"/>
                  </a:schemeClr>
                </a:gs>
              </a:gsLst>
              <a:path path="circle">
                <a:fillToRect l="50000" t="50000" r="50000" b="50000"/>
              </a:path>
            </a:gradFill>
            <a:ln w="9525" cap="flat" cmpd="sng" algn="ctr">
              <a:solidFill>
                <a:schemeClr val="accent3"/>
              </a:solidFill>
              <a:prstDash val="solid"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</c:spPr>
          <c:dLbls>
            <c:txPr>
              <a:bodyPr/>
              <a:lstStyle/>
              <a:p>
                <a:pPr>
                  <a:defRPr sz="16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Налоги на имущество</c:v>
                </c:pt>
                <c:pt idx="2">
                  <c:v>Доходы от использования имущества</c:v>
                </c:pt>
                <c:pt idx="3">
                  <c:v>Доходы от продажи материальных активов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123.2</c:v>
                </c:pt>
                <c:pt idx="1">
                  <c:v>86.6</c:v>
                </c:pt>
                <c:pt idx="2">
                  <c:v>16.3</c:v>
                </c:pt>
                <c:pt idx="3">
                  <c:v>4.2</c:v>
                </c:pt>
              </c:numCache>
            </c:numRef>
          </c:val>
        </c:ser>
        <c:shape val="cylinder"/>
        <c:axId val="89833856"/>
        <c:axId val="89835392"/>
        <c:axId val="0"/>
      </c:bar3DChart>
      <c:catAx>
        <c:axId val="8983385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9835392"/>
        <c:crosses val="autoZero"/>
        <c:auto val="1"/>
        <c:lblAlgn val="ctr"/>
        <c:lblOffset val="100"/>
      </c:catAx>
      <c:valAx>
        <c:axId val="89835392"/>
        <c:scaling>
          <c:orientation val="minMax"/>
        </c:scaling>
        <c:axPos val="l"/>
        <c:majorGridlines/>
        <c:numFmt formatCode="General" sourceLinked="1"/>
        <c:tickLblPos val="nextTo"/>
        <c:crossAx val="898338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7749186918647495E-2"/>
          <c:y val="0.10085622031225212"/>
          <c:w val="0.6926868106240176"/>
          <c:h val="0.791991657101262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5400000"/>
                </a:lightRig>
              </a:scene3d>
              <a:sp3d contourW="12700">
                <a:bevelT w="25400" h="50800" prst="angle"/>
                <a:contourClr>
                  <a:schemeClr val="accent4"/>
                </a:contourClr>
              </a:sp3d>
            </c:spPr>
          </c:dPt>
          <c:dPt>
            <c:idx val="1"/>
            <c:explosion val="14"/>
            <c:spPr>
              <a:gradFill rotWithShape="1">
                <a:gsLst>
                  <a:gs pos="0">
                    <a:schemeClr val="accent2">
                      <a:tint val="35000"/>
                      <a:satMod val="253000"/>
                    </a:schemeClr>
                  </a:gs>
                  <a:gs pos="50000">
                    <a:schemeClr val="accent2">
                      <a:tint val="42000"/>
                      <a:satMod val="255000"/>
                    </a:schemeClr>
                  </a:gs>
                  <a:gs pos="97000">
                    <a:schemeClr val="accent2">
                      <a:tint val="53000"/>
                      <a:satMod val="260000"/>
                    </a:schemeClr>
                  </a:gs>
                  <a:gs pos="100000">
                    <a:schemeClr val="accent2">
                      <a:tint val="56000"/>
                      <a:satMod val="2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9525" cap="flat" cmpd="sng" algn="ctr">
                <a:solidFill>
                  <a:schemeClr val="accent2"/>
                </a:solidFill>
                <a:prstDash val="solid"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-0.16080905622344638"/>
                  <c:y val="-0.13365972358315367"/>
                </c:manualLayout>
              </c:layout>
              <c:showVal val="1"/>
            </c:dLbl>
            <c:dLbl>
              <c:idx val="1"/>
              <c:layout>
                <c:manualLayout>
                  <c:x val="0.1183182593482566"/>
                  <c:y val="2.6284797073453013E-2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Собственные доходы</c:v>
                </c:pt>
                <c:pt idx="1">
                  <c:v>безвозмездные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230.6</c:v>
                </c:pt>
                <c:pt idx="1">
                  <c:v>229.9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Собственные доходы</c:v>
                </c:pt>
                <c:pt idx="1">
                  <c:v>безвозмездные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8.2000000000000011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487353857969993"/>
          <c:y val="0.69987215020950644"/>
          <c:w val="0.33952465444372681"/>
          <c:h val="0.18691826012299773"/>
        </c:manualLayout>
      </c:layout>
      <c:txPr>
        <a:bodyPr/>
        <a:lstStyle/>
        <a:p>
          <a:pPr>
            <a:defRPr sz="16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35000"/>
                    <a:satMod val="253000"/>
                  </a:schemeClr>
                </a:gs>
                <a:gs pos="50000">
                  <a:schemeClr val="accent3">
                    <a:tint val="42000"/>
                    <a:satMod val="255000"/>
                  </a:schemeClr>
                </a:gs>
                <a:gs pos="97000">
                  <a:schemeClr val="accent3">
                    <a:tint val="53000"/>
                    <a:satMod val="260000"/>
                  </a:schemeClr>
                </a:gs>
                <a:gs pos="100000">
                  <a:schemeClr val="accent3">
                    <a:tint val="56000"/>
                    <a:satMod val="275000"/>
                  </a:schemeClr>
                </a:gs>
              </a:gsLst>
              <a:path path="circle">
                <a:fillToRect l="50000" t="50000" r="50000" b="50000"/>
              </a:path>
            </a:gradFill>
            <a:ln w="9525" cap="flat" cmpd="sng" algn="ctr">
              <a:solidFill>
                <a:schemeClr val="accent3"/>
              </a:solidFill>
              <a:prstDash val="solid"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</c:spPr>
          <c:dLbls>
            <c:dLbl>
              <c:idx val="0"/>
              <c:layout>
                <c:manualLayout>
                  <c:x val="2.3825720984211551E-2"/>
                  <c:y val="-5.9258844499192774E-3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306.2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2000"/>
                    <a:satMod val="170000"/>
                  </a:schemeClr>
                </a:gs>
                <a:gs pos="15000">
                  <a:schemeClr val="accent4">
                    <a:tint val="92000"/>
                    <a:shade val="99000"/>
                    <a:satMod val="170000"/>
                  </a:schemeClr>
                </a:gs>
                <a:gs pos="62000">
                  <a:schemeClr val="accent4">
                    <a:tint val="96000"/>
                    <a:shade val="80000"/>
                    <a:satMod val="170000"/>
                  </a:schemeClr>
                </a:gs>
                <a:gs pos="97000">
                  <a:schemeClr val="accent4">
                    <a:tint val="98000"/>
                    <a:shade val="63000"/>
                    <a:satMod val="170000"/>
                  </a:schemeClr>
                </a:gs>
                <a:gs pos="100000">
                  <a:schemeClr val="accent4">
                    <a:shade val="62000"/>
                    <a:satMod val="170000"/>
                  </a:schemeClr>
                </a:gs>
              </a:gsLst>
              <a:path path="circle">
                <a:fillToRect l="50000" t="50000" r="50000" b="50000"/>
              </a:path>
            </a:gradFill>
            <a:ln w="9525" cap="flat" cmpd="sng" algn="ctr">
              <a:solidFill>
                <a:schemeClr val="accent4"/>
              </a:solidFill>
              <a:prstDash val="solid"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  <a:scene3d>
              <a:camera prst="orthographicFront" fov="0">
                <a:rot lat="0" lon="0" rev="0"/>
              </a:camera>
              <a:lightRig rig="brightRoom" dir="tl">
                <a:rot lat="0" lon="0" rev="8700000"/>
              </a:lightRig>
            </a:scene3d>
            <a:sp3d contourW="12700">
              <a:bevelT w="0" h="0"/>
              <a:contourClr>
                <a:schemeClr val="accent4">
                  <a:shade val="80000"/>
                </a:schemeClr>
              </a:contourClr>
            </a:sp3d>
          </c:spPr>
          <c:dLbls>
            <c:dLbl>
              <c:idx val="0"/>
              <c:layout>
                <c:manualLayout>
                  <c:x val="2.7491216520244163E-2"/>
                  <c:y val="-8.8888266748789312E-3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454.4</c:v>
                </c:pt>
              </c:numCache>
            </c:numRef>
          </c:val>
        </c:ser>
        <c:shape val="cylinder"/>
        <c:axId val="90230144"/>
        <c:axId val="90231936"/>
        <c:axId val="0"/>
      </c:bar3DChart>
      <c:catAx>
        <c:axId val="90230144"/>
        <c:scaling>
          <c:orientation val="minMax"/>
        </c:scaling>
        <c:delete val="1"/>
        <c:axPos val="b"/>
        <c:tickLblPos val="nextTo"/>
        <c:crossAx val="90231936"/>
        <c:crosses val="autoZero"/>
        <c:auto val="1"/>
        <c:lblAlgn val="ctr"/>
        <c:lblOffset val="100"/>
      </c:catAx>
      <c:valAx>
        <c:axId val="90231936"/>
        <c:scaling>
          <c:orientation val="minMax"/>
        </c:scaling>
        <c:axPos val="l"/>
        <c:majorGridlines/>
        <c:numFmt formatCode="General" sourceLinked="1"/>
        <c:tickLblPos val="nextTo"/>
        <c:crossAx val="902301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Лист1!$A$2:$A$10</c:f>
              <c:strCache>
                <c:ptCount val="9"/>
                <c:pt idx="0">
                  <c:v>Национальная безопасность и правоохранительная деятельность</c:v>
                </c:pt>
                <c:pt idx="1">
                  <c:v>Социальная политика</c:v>
                </c:pt>
                <c:pt idx="2">
                  <c:v>Физическая культура и спорт</c:v>
                </c:pt>
                <c:pt idx="3">
                  <c:v>Общегосударственные вопросы</c:v>
                </c:pt>
                <c:pt idx="4">
                  <c:v>Культура и кинематография</c:v>
                </c:pt>
                <c:pt idx="5">
                  <c:v>Национальная экономика</c:v>
                </c:pt>
                <c:pt idx="6">
                  <c:v>Жилищно-коммунальное хозяйство</c:v>
                </c:pt>
                <c:pt idx="7">
                  <c:v>Образование</c:v>
                </c:pt>
                <c:pt idx="8">
                  <c:v>Охрана окружающей среды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4.9000000000000004</c:v>
                </c:pt>
                <c:pt idx="1">
                  <c:v>2.1</c:v>
                </c:pt>
                <c:pt idx="2">
                  <c:v>16</c:v>
                </c:pt>
                <c:pt idx="3">
                  <c:v>9</c:v>
                </c:pt>
                <c:pt idx="4">
                  <c:v>58.3</c:v>
                </c:pt>
                <c:pt idx="5">
                  <c:v>59.8</c:v>
                </c:pt>
                <c:pt idx="6">
                  <c:v>154.9</c:v>
                </c:pt>
                <c:pt idx="7">
                  <c:v>3.0000000000000002E-2</c:v>
                </c:pt>
                <c:pt idx="8">
                  <c:v>1.2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35000"/>
                    <a:satMod val="253000"/>
                  </a:schemeClr>
                </a:gs>
                <a:gs pos="50000">
                  <a:schemeClr val="accent3">
                    <a:tint val="42000"/>
                    <a:satMod val="255000"/>
                  </a:schemeClr>
                </a:gs>
                <a:gs pos="97000">
                  <a:schemeClr val="accent3">
                    <a:tint val="53000"/>
                    <a:satMod val="260000"/>
                  </a:schemeClr>
                </a:gs>
                <a:gs pos="100000">
                  <a:schemeClr val="accent3">
                    <a:tint val="56000"/>
                    <a:satMod val="275000"/>
                  </a:schemeClr>
                </a:gs>
              </a:gsLst>
              <a:path path="circle">
                <a:fillToRect l="50000" t="50000" r="50000" b="50000"/>
              </a:path>
            </a:gradFill>
            <a:ln w="9525" cap="flat" cmpd="sng" algn="ctr">
              <a:solidFill>
                <a:schemeClr val="accent3"/>
              </a:solidFill>
              <a:prstDash val="solid"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</c:spPr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Лист1!$A$2:$A$10</c:f>
              <c:strCache>
                <c:ptCount val="9"/>
                <c:pt idx="0">
                  <c:v>Национальная безопасность и правоохранительная деятельность</c:v>
                </c:pt>
                <c:pt idx="1">
                  <c:v>Социальная политика</c:v>
                </c:pt>
                <c:pt idx="2">
                  <c:v>Физическая культура и спорт</c:v>
                </c:pt>
                <c:pt idx="3">
                  <c:v>Общегосударственные вопросы</c:v>
                </c:pt>
                <c:pt idx="4">
                  <c:v>Культура и кинематография</c:v>
                </c:pt>
                <c:pt idx="5">
                  <c:v>Национальная экономика</c:v>
                </c:pt>
                <c:pt idx="6">
                  <c:v>Жилищно-коммунальное хозяйство</c:v>
                </c:pt>
                <c:pt idx="7">
                  <c:v>Образование</c:v>
                </c:pt>
                <c:pt idx="8">
                  <c:v>Охрана окружающей среды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6.06</c:v>
                </c:pt>
                <c:pt idx="1">
                  <c:v>1.3</c:v>
                </c:pt>
                <c:pt idx="2">
                  <c:v>20.5</c:v>
                </c:pt>
                <c:pt idx="3">
                  <c:v>13.8</c:v>
                </c:pt>
                <c:pt idx="4">
                  <c:v>59.3</c:v>
                </c:pt>
                <c:pt idx="5">
                  <c:v>185.23</c:v>
                </c:pt>
                <c:pt idx="6">
                  <c:v>167.4</c:v>
                </c:pt>
                <c:pt idx="7">
                  <c:v>4.0000000000000015E-2</c:v>
                </c:pt>
                <c:pt idx="8">
                  <c:v>0.8</c:v>
                </c:pt>
              </c:numCache>
            </c:numRef>
          </c:val>
        </c:ser>
        <c:axId val="139668096"/>
        <c:axId val="139669888"/>
      </c:barChart>
      <c:catAx>
        <c:axId val="139668096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9669888"/>
        <c:crosses val="autoZero"/>
        <c:auto val="1"/>
        <c:lblAlgn val="ctr"/>
        <c:lblOffset val="100"/>
      </c:catAx>
      <c:valAx>
        <c:axId val="139669888"/>
        <c:scaling>
          <c:orientation val="minMax"/>
        </c:scaling>
        <c:axPos val="b"/>
        <c:majorGridlines/>
        <c:numFmt formatCode="General" sourceLinked="1"/>
        <c:tickLblPos val="nextTo"/>
        <c:crossAx val="1396680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981373323262275"/>
          <c:y val="0.45024153700158603"/>
          <c:w val="9.0941209014073196E-2"/>
          <c:h val="0.14107519756540576"/>
        </c:manualLayout>
      </c:layout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632686391938329E-2"/>
          <c:y val="0.18087245816885505"/>
          <c:w val="0.52604516754247466"/>
          <c:h val="0.8191274751732802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4"/>
              <c:layout>
                <c:manualLayout>
                  <c:x val="4.420537984313186E-4"/>
                  <c:y val="-6.8668713507594771E-3"/>
                </c:manualLayout>
              </c:layout>
              <c:showVal val="1"/>
            </c:dLbl>
            <c:txPr>
              <a:bodyPr/>
              <a:lstStyle/>
              <a:p>
                <a:pPr>
                  <a:defRPr sz="20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Лист1!$A$2:$A$6</c:f>
              <c:strCache>
                <c:ptCount val="4"/>
                <c:pt idx="0">
                  <c:v>на развитие городской библиотечной системы</c:v>
                </c:pt>
                <c:pt idx="1">
                  <c:v>культурно-досуговые мероприятия в парке</c:v>
                </c:pt>
                <c:pt idx="2">
                  <c:v>на развитие культурно-досуговой сферы (ГДК "Ровесник")</c:v>
                </c:pt>
                <c:pt idx="3">
                  <c:v>на развитие театральной деятельности (Молодёжный Театр)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25.4</c:v>
                </c:pt>
                <c:pt idx="1">
                  <c:v>0.88</c:v>
                </c:pt>
                <c:pt idx="2">
                  <c:v>10.9</c:v>
                </c:pt>
                <c:pt idx="3">
                  <c:v>22</c:v>
                </c:pt>
              </c:numCache>
            </c:numRef>
          </c:val>
        </c:ser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5599182403249876"/>
          <c:y val="0.16819842743720811"/>
          <c:w val="0.43011298209570975"/>
          <c:h val="0.73932277976344152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0.26799942037280738"/>
          <c:y val="8.0456713047211081E-2"/>
          <c:w val="0.43899271962767661"/>
          <c:h val="0.916228991106507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accent4"/>
              </a:solidFill>
              <a:prstDash val="solid"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</c:spPr>
          <c:dPt>
            <c:idx val="0"/>
            <c:spPr>
              <a:solidFill>
                <a:srgbClr val="FFC000"/>
              </a:soli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5400000"/>
                </a:lightRig>
              </a:scene3d>
              <a:sp3d contourW="12700">
                <a:bevelT w="25400" h="50800" prst="angle"/>
                <a:contourClr>
                  <a:schemeClr val="accent3"/>
                </a:contourClr>
              </a:sp3d>
            </c:spPr>
          </c:dPt>
          <c:dPt>
            <c:idx val="1"/>
            <c:spPr>
              <a:solidFill>
                <a:srgbClr val="00B050"/>
              </a:solidFill>
              <a:ln w="9525" cap="flat" cmpd="sng" algn="ctr">
                <a:solidFill>
                  <a:schemeClr val="accent1"/>
                </a:solidFill>
                <a:prstDash val="solid"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проведение спортивных, физкультурно-оздоровительных мероприятий</c:v>
                </c:pt>
                <c:pt idx="1">
                  <c:v>обеспечение деятельности муниципальных учреждений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7.9000000000000015E-2</c:v>
                </c:pt>
                <c:pt idx="1">
                  <c:v>20.5</c:v>
                </c:pt>
              </c:numCache>
            </c:numRef>
          </c:val>
        </c:ser>
      </c:pie3DChart>
    </c:plotArea>
    <c:legend>
      <c:legendPos val="tr"/>
      <c:layout>
        <c:manualLayout>
          <c:xMode val="edge"/>
          <c:yMode val="edge"/>
          <c:x val="0.69323904800121938"/>
          <c:y val="8.2962382298870055E-2"/>
          <c:w val="0.29660231145785126"/>
          <c:h val="0.88282520040688073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4726109486881111E-4"/>
          <c:y val="2.2686670452056256E-2"/>
          <c:w val="0.60027556362560164"/>
          <c:h val="0.9197901028912776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9"/>
          <c:dPt>
            <c:idx val="0"/>
            <c:spPr>
              <a:solidFill>
                <a:srgbClr val="7030A0"/>
              </a:solidFill>
            </c:spPr>
          </c:dPt>
          <c:dPt>
            <c:idx val="3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4"/>
            <c:spPr>
              <a:solidFill>
                <a:srgbClr val="C00000"/>
              </a:solidFill>
            </c:spPr>
          </c:dPt>
          <c:dPt>
            <c:idx val="5"/>
            <c:spPr>
              <a:solidFill>
                <a:srgbClr val="00B050"/>
              </a:solidFill>
            </c:spPr>
          </c:dPt>
          <c:dPt>
            <c:idx val="6"/>
            <c:spPr>
              <a:solidFill>
                <a:srgbClr val="0070C0"/>
              </a:solidFill>
            </c:spPr>
          </c:dPt>
          <c:dLbls>
            <c:dLbl>
              <c:idx val="0"/>
              <c:layout>
                <c:manualLayout>
                  <c:x val="-2.5218004556731843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3.1120158805704314E-2"/>
                  <c:y val="-1.1520163077404163E-2"/>
                </c:manualLayout>
              </c:layout>
              <c:showVal val="1"/>
            </c:dLbl>
            <c:dLbl>
              <c:idx val="4"/>
              <c:layout>
                <c:manualLayout>
                  <c:x val="1.2616334643827042E-2"/>
                  <c:y val="-3.8420724498484868E-2"/>
                </c:manualLayout>
              </c:layout>
              <c:showVal val="1"/>
            </c:dLbl>
            <c:dLbl>
              <c:idx val="5"/>
              <c:layout>
                <c:manualLayout>
                  <c:x val="0.1194538987520314"/>
                  <c:y val="-0.10475634591563944"/>
                </c:manualLayout>
              </c:layout>
              <c:showVal val="1"/>
            </c:dLbl>
            <c:dLbl>
              <c:idx val="6"/>
              <c:layout>
                <c:manualLayout>
                  <c:x val="-7.0389375269131194E-3"/>
                  <c:y val="-8.9242714398626594E-3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фунционирование представительного органа </c:v>
                </c:pt>
                <c:pt idx="1">
                  <c:v>функционирование исполнительного органа</c:v>
                </c:pt>
                <c:pt idx="2">
                  <c:v>обеспечение деятельности финансового органа</c:v>
                </c:pt>
                <c:pt idx="3">
                  <c:v>поддержка территориального общественного самоуправления</c:v>
                </c:pt>
                <c:pt idx="4">
                  <c:v>управление земельными ресурсами, муниципальным имуществом</c:v>
                </c:pt>
                <c:pt idx="5">
                  <c:v>проведение выборной кампании</c:v>
                </c:pt>
                <c:pt idx="6">
                  <c:v>информационное освещение деятельности собрания депутатов</c:v>
                </c:pt>
                <c:pt idx="7">
                  <c:v>ведение бухгалтерского учета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1.1000000000000001</c:v>
                </c:pt>
                <c:pt idx="1">
                  <c:v>0.4</c:v>
                </c:pt>
                <c:pt idx="2">
                  <c:v>0.05</c:v>
                </c:pt>
                <c:pt idx="3">
                  <c:v>0.5</c:v>
                </c:pt>
                <c:pt idx="4">
                  <c:v>2.2000000000000002</c:v>
                </c:pt>
                <c:pt idx="5">
                  <c:v>5.9</c:v>
                </c:pt>
                <c:pt idx="6">
                  <c:v>0.24400000000000011</c:v>
                </c:pt>
                <c:pt idx="7">
                  <c:v>3.5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3936311556823833"/>
          <c:y val="2.0999311497983692E-2"/>
          <c:w val="0.33437986185823509"/>
          <c:h val="0.9066172606710956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D85F2B-BF6E-43AF-8BAA-8DA97BB5FF31}" type="datetimeFigureOut">
              <a:rPr lang="ru-RU" smtClean="0"/>
              <a:pPr/>
              <a:t>19.06.2024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83965-1181-4668-AA1B-B37DE2EDE1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C6F3B6-9D4F-42B7-BD41-605BBB2C0385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BB66C-CFF4-419F-9156-A97A17876889}" type="datetimeFigureOut">
              <a:rPr lang="ru-RU" smtClean="0"/>
              <a:pPr/>
              <a:t>19.06.2024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07F726-CC9E-4A78-A375-211145BD6CF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BB66C-CFF4-419F-9156-A97A17876889}" type="datetimeFigureOut">
              <a:rPr lang="ru-RU" smtClean="0"/>
              <a:pPr/>
              <a:t>19.06.2024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07F726-CC9E-4A78-A375-211145BD6CF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BB66C-CFF4-419F-9156-A97A17876889}" type="datetimeFigureOut">
              <a:rPr lang="ru-RU" smtClean="0"/>
              <a:pPr/>
              <a:t>19.06.2024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07F726-CC9E-4A78-A375-211145BD6CF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BB66C-CFF4-419F-9156-A97A17876889}" type="datetimeFigureOut">
              <a:rPr lang="ru-RU" smtClean="0"/>
              <a:pPr/>
              <a:t>19.06.2024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07F726-CC9E-4A78-A375-211145BD6CF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BB66C-CFF4-419F-9156-A97A17876889}" type="datetimeFigureOut">
              <a:rPr lang="ru-RU" smtClean="0"/>
              <a:pPr/>
              <a:t>19.06.2024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07F726-CC9E-4A78-A375-211145BD6CF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BB66C-CFF4-419F-9156-A97A17876889}" type="datetimeFigureOut">
              <a:rPr lang="ru-RU" smtClean="0"/>
              <a:pPr/>
              <a:t>19.06.2024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07F726-CC9E-4A78-A375-211145BD6CF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BB66C-CFF4-419F-9156-A97A17876889}" type="datetimeFigureOut">
              <a:rPr lang="ru-RU" smtClean="0"/>
              <a:pPr/>
              <a:t>19.06.2024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07F726-CC9E-4A78-A375-211145BD6CF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BB66C-CFF4-419F-9156-A97A17876889}" type="datetimeFigureOut">
              <a:rPr lang="ru-RU" smtClean="0"/>
              <a:pPr/>
              <a:t>19.06.2024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07F726-CC9E-4A78-A375-211145BD6CF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BB66C-CFF4-419F-9156-A97A17876889}" type="datetimeFigureOut">
              <a:rPr lang="ru-RU" smtClean="0"/>
              <a:pPr/>
              <a:t>19.06.2024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07F726-CC9E-4A78-A375-211145BD6CF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BB66C-CFF4-419F-9156-A97A17876889}" type="datetimeFigureOut">
              <a:rPr lang="ru-RU" smtClean="0"/>
              <a:pPr/>
              <a:t>19.06.2024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07F726-CC9E-4A78-A375-211145BD6CF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BB66C-CFF4-419F-9156-A97A17876889}" type="datetimeFigureOut">
              <a:rPr lang="ru-RU" smtClean="0"/>
              <a:pPr/>
              <a:t>19.06.2024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07F726-CC9E-4A78-A375-211145BD6CF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7CBB66C-CFF4-419F-9156-A97A17876889}" type="datetimeFigureOut">
              <a:rPr lang="ru-RU" smtClean="0"/>
              <a:pPr/>
              <a:t>19.06.2024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C07F726-CC9E-4A78-A375-211145BD6CF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142984"/>
            <a:ext cx="7406640" cy="17526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БЮДЖЕТ ДЛЯ ГРАЖДАН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357430"/>
            <a:ext cx="864399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en-US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en-US" sz="4800" dirty="0" smtClean="0"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altLang="en-US" sz="4800" dirty="0" smtClean="0">
                <a:latin typeface="Times New Roman" pitchFamily="18" charset="0"/>
                <a:cs typeface="Times New Roman" pitchFamily="18" charset="0"/>
              </a:rPr>
              <a:t>бюджета </a:t>
            </a:r>
            <a:br>
              <a:rPr lang="ru-RU" alt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en-US" sz="4800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</a:t>
            </a:r>
            <a:br>
              <a:rPr lang="ru-RU" alt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en-US" sz="4800" dirty="0" smtClean="0">
                <a:latin typeface="Times New Roman" pitchFamily="18" charset="0"/>
                <a:cs typeface="Times New Roman" pitchFamily="18" charset="0"/>
              </a:rPr>
              <a:t> город Узловая Узловского района за 2023 год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5984" y="3929066"/>
            <a:ext cx="457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,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1214422"/>
            <a:ext cx="37862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ямочный ремонт дорожной сети за счет средств РФ Тульской области проведен на сумму 13,3 млн.рублей;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содержание дорожного участка УГХ составило 24,4 млн.рублей.</a:t>
            </a:r>
          </a:p>
        </p:txBody>
      </p:sp>
      <p:pic>
        <p:nvPicPr>
          <p:cNvPr id="1026" name="Picture 2" descr="https://avatars.mds.yandex.net/i?id=3c0bd3a0442a11063b1478ada86af88a1dfd4846-1247598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40" y="3571876"/>
            <a:ext cx="4286278" cy="2857520"/>
          </a:xfrm>
          <a:prstGeom prst="rect">
            <a:avLst/>
          </a:prstGeom>
          <a:noFill/>
        </p:spPr>
      </p:pic>
      <p:pic>
        <p:nvPicPr>
          <p:cNvPr id="1028" name="Picture 4" descr="https://avatars.mds.yandex.net/i?id=3cb6ac4364c91072c6dc35627002f9874bae60e2-12246204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7"/>
            <a:ext cx="4393436" cy="292895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8596" y="4143380"/>
            <a:ext cx="37862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 мероприятия по предупреждению и ликвидации болезней животных, их лечению отлову и содержанию бездомных животных израсходовано 192,6 тыс.рублей.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00043"/>
            <a:ext cx="79296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Расходы бюджета на ЖКХ г.Узловая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2023 году -   167,4  млн.рублей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Вывоз снесенных аварийных домов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6,1 млн.рублей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переселение граждан из аварийного жилого фонда (выплата компенсации)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1,5 млн.рублей.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8" name="Picture 4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500174"/>
            <a:ext cx="4000528" cy="47815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428604"/>
            <a:ext cx="7786742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рамках реализации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НП «Формирование современной городской среды»</a:t>
            </a:r>
          </a:p>
          <a:p>
            <a:pPr algn="just"/>
            <a:endParaRPr lang="ru-RU" sz="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Благоустройству придомовых территорий: устройство асфальтобетонного покрытия, установка лавок, урн, устройство освещения  :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ул. Генерала Васильева д.10;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ул. Горького, д. 30,32; 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ул.Октябрьская, д.35;</a:t>
            </a:r>
          </a:p>
          <a:p>
            <a:pPr>
              <a:defRPr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ул.Заводская , </a:t>
            </a:r>
            <a:r>
              <a:rPr lang="ru-RU" b="1" dirty="0" err="1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.10,15;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ул.Карла Маркса , д.16;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ул. </a:t>
            </a:r>
            <a:r>
              <a:rPr lang="ru-RU" b="1" dirty="0" err="1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Беклемищева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д.93 и 95;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пер. Суворова д.9/5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0,4 млн.рублей.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благоустройство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общественной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территории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пл.Советская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7,65 млн.рублей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sun9-30.userapi.com/impg/PydA3Q5OAO-pBamRMAaJBrhAvkbRM5TkYPPOLA/erx76rqXNBc.jpg?size=807x605&amp;quality=95&amp;sign=6b94efc987e49d9d4def263f96d0e680&amp;c_uniq_tag=lrbbrOrYgmyZwEWMfV6kxQGktC2cYRDuIZzRlEsn6xc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786058"/>
            <a:ext cx="4786346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31753"/>
            <a:ext cx="82868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Расходы на благоустройство города Узловая   -  117, 6 млн. рублей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290941"/>
            <a:ext cx="821537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14,5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млн. рублей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составили расходы на уличное освещение;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5,6 млн.рублей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установка скульптуры на общественной территории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Свиридовский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пруд (подарок городу на 150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летие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86,8 млн.рублей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направлено на содержание и благоустройство территории г.Узловая;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767740"/>
            <a:ext cx="4357686" cy="379903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2928934"/>
            <a:ext cx="364333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5,0 млн.рублей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приобретение техники по уборке дорог и тротуаров;;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11,1 млн.рублей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направлено на содержание городских парков;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9,3 млн.рублей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перечислены взносы в региональному оператору на капитальный ремонт муниципального жилищного фонда.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8429625" cy="632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Прямоугольник 5"/>
          <p:cNvSpPr>
            <a:spLocks noChangeArrowheads="1"/>
          </p:cNvSpPr>
          <p:nvPr/>
        </p:nvSpPr>
        <p:spPr bwMode="auto">
          <a:xfrm>
            <a:off x="642910" y="3429000"/>
            <a:ext cx="3929090" cy="3071834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</a:rPr>
              <a:t>В 2023 году выполнены 3 объекта г.Узловая: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tx2"/>
              </a:solidFill>
              <a:latin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</a:rPr>
              <a:t> благоустройство сквера «Слава русским мастерам» ул.Гагарина 16А 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</a:rPr>
              <a:t> ремонт придомовых проездов ул.Панфиловцев в районе домов №№ 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</a:rPr>
              <a:t>40,40А,41,42,43,44,45,46,47 и проезда от ул.Панфиловцев до пер.Братьев Лапшиных;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</a:rPr>
              <a:t>  ремонт дороги ул.Механизаторов.</a:t>
            </a:r>
          </a:p>
        </p:txBody>
      </p:sp>
      <p:sp>
        <p:nvSpPr>
          <p:cNvPr id="20486" name="Прямоугольник 6"/>
          <p:cNvSpPr>
            <a:spLocks noChangeArrowheads="1"/>
          </p:cNvSpPr>
          <p:nvPr/>
        </p:nvSpPr>
        <p:spPr bwMode="auto">
          <a:xfrm>
            <a:off x="4714876" y="428604"/>
            <a:ext cx="3929062" cy="2928958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/>
              <a:t>Общий объем средств </a:t>
            </a:r>
            <a:r>
              <a:rPr lang="ru-RU" dirty="0" smtClean="0"/>
              <a:t>на </a:t>
            </a:r>
            <a:r>
              <a:rPr lang="ru-RU" dirty="0" err="1" smtClean="0"/>
              <a:t>реализа-цию</a:t>
            </a:r>
            <a:r>
              <a:rPr lang="ru-RU" dirty="0" smtClean="0"/>
              <a:t> </a:t>
            </a:r>
            <a:r>
              <a:rPr lang="ru-RU" dirty="0"/>
              <a:t>НБ </a:t>
            </a:r>
            <a:r>
              <a:rPr lang="ru-RU" dirty="0" smtClean="0"/>
              <a:t>– 16,0 млн.рублей</a:t>
            </a:r>
            <a:r>
              <a:rPr lang="ru-RU" dirty="0"/>
              <a:t>, в </a:t>
            </a:r>
            <a:r>
              <a:rPr lang="ru-RU" dirty="0" smtClean="0"/>
              <a:t>т. </a:t>
            </a:r>
            <a:r>
              <a:rPr lang="ru-RU" dirty="0"/>
              <a:t>числе</a:t>
            </a:r>
            <a:r>
              <a:rPr lang="ru-RU" dirty="0" smtClean="0"/>
              <a:t>:</a:t>
            </a:r>
          </a:p>
          <a:p>
            <a:pPr>
              <a:buFont typeface="Arial" charset="0"/>
              <a:buNone/>
            </a:pPr>
            <a:endParaRPr lang="ru-RU" sz="800" dirty="0"/>
          </a:p>
          <a:p>
            <a:pPr>
              <a:buFont typeface="Arial" charset="0"/>
              <a:buNone/>
            </a:pPr>
            <a:r>
              <a:rPr lang="ru-RU" dirty="0"/>
              <a:t>Бюджет Тульской области </a:t>
            </a:r>
            <a:r>
              <a:rPr lang="ru-RU" dirty="0" smtClean="0"/>
              <a:t>10,05млн</a:t>
            </a:r>
            <a:r>
              <a:rPr lang="ru-RU" dirty="0"/>
              <a:t>. </a:t>
            </a:r>
            <a:r>
              <a:rPr lang="ru-RU" dirty="0" err="1" smtClean="0"/>
              <a:t>руб</a:t>
            </a:r>
            <a:r>
              <a:rPr lang="ru-RU" dirty="0" smtClean="0"/>
              <a:t> или 62,8 % </a:t>
            </a:r>
            <a:r>
              <a:rPr lang="ru-RU" dirty="0" err="1" smtClean="0"/>
              <a:t>софинансирования</a:t>
            </a:r>
            <a:r>
              <a:rPr lang="ru-RU" dirty="0" smtClean="0"/>
              <a:t>;</a:t>
            </a:r>
            <a:endParaRPr lang="ru-RU" dirty="0"/>
          </a:p>
          <a:p>
            <a:pPr>
              <a:buFont typeface="Arial" charset="0"/>
              <a:buNone/>
            </a:pPr>
            <a:r>
              <a:rPr lang="ru-RU" dirty="0"/>
              <a:t>Бюджет Узловского района </a:t>
            </a:r>
            <a:r>
              <a:rPr lang="ru-RU" dirty="0" smtClean="0"/>
              <a:t>0,4 млн</a:t>
            </a:r>
            <a:r>
              <a:rPr lang="ru-RU" dirty="0"/>
              <a:t>. </a:t>
            </a:r>
            <a:r>
              <a:rPr lang="ru-RU" dirty="0" smtClean="0"/>
              <a:t>рублей или 0,02%софинансирования;</a:t>
            </a:r>
          </a:p>
          <a:p>
            <a:pPr>
              <a:buFont typeface="Arial" charset="0"/>
              <a:buNone/>
            </a:pPr>
            <a:r>
              <a:rPr lang="ru-RU" dirty="0" smtClean="0"/>
              <a:t>Бюджет г.Узловая 3,5 млн.рублей или 22 % </a:t>
            </a:r>
            <a:r>
              <a:rPr lang="ru-RU" dirty="0" err="1" smtClean="0"/>
              <a:t>софинансирования</a:t>
            </a:r>
            <a:r>
              <a:rPr lang="ru-RU" dirty="0" smtClean="0"/>
              <a:t>;</a:t>
            </a:r>
            <a:endParaRPr lang="ru-RU" dirty="0"/>
          </a:p>
          <a:p>
            <a:pPr>
              <a:buFont typeface="Arial" charset="0"/>
              <a:buNone/>
            </a:pPr>
            <a:r>
              <a:rPr lang="ru-RU" dirty="0"/>
              <a:t>Средства населения </a:t>
            </a:r>
            <a:r>
              <a:rPr lang="ru-RU" dirty="0" smtClean="0"/>
              <a:t>2,05 </a:t>
            </a:r>
            <a:r>
              <a:rPr lang="ru-RU" dirty="0" err="1" smtClean="0"/>
              <a:t>млн.рубл</a:t>
            </a:r>
            <a:r>
              <a:rPr lang="ru-RU" dirty="0" smtClean="0"/>
              <a:t> или 13% </a:t>
            </a:r>
            <a:r>
              <a:rPr lang="ru-RU" dirty="0" err="1" smtClean="0"/>
              <a:t>софинансирования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19625" y="3357562"/>
            <a:ext cx="400052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6.jpg"/>
          <p:cNvPicPr>
            <a:picLocks noChangeAspect="1"/>
          </p:cNvPicPr>
          <p:nvPr/>
        </p:nvPicPr>
        <p:blipFill>
          <a:blip r:embed="rId2">
            <a:lum bright="47000" contrast="-70000"/>
          </a:blip>
          <a:stretch>
            <a:fillRect/>
          </a:stretch>
        </p:blipFill>
        <p:spPr>
          <a:xfrm>
            <a:off x="571441" y="0"/>
            <a:ext cx="8572559" cy="6858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extBox 1"/>
          <p:cNvSpPr txBox="1"/>
          <p:nvPr/>
        </p:nvSpPr>
        <p:spPr>
          <a:xfrm>
            <a:off x="1214414" y="357166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«Культура и кинематография» расходная часть бюджета исполнена на 59,3 млн. рублей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071538" y="1285860"/>
          <a:ext cx="7643866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643570" y="5214950"/>
            <a:ext cx="273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Сведения указаны в миллионах рублей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5643578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В 2023 году муниципальными учреждениями культуры получен доход от оказания платных услуг в сумме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	8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млн.  439 тысяч  рублей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4.jpg"/>
          <p:cNvPicPr>
            <a:picLocks noChangeAspect="1"/>
          </p:cNvPicPr>
          <p:nvPr/>
        </p:nvPicPr>
        <p:blipFill>
          <a:blip r:embed="rId2">
            <a:lum bright="26000" contrast="-70000"/>
          </a:blip>
          <a:stretch>
            <a:fillRect/>
          </a:stretch>
        </p:blipFill>
        <p:spPr>
          <a:xfrm>
            <a:off x="142844" y="0"/>
            <a:ext cx="9358314" cy="665128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extBox 1"/>
          <p:cNvSpPr txBox="1"/>
          <p:nvPr/>
        </p:nvSpPr>
        <p:spPr>
          <a:xfrm>
            <a:off x="857224" y="357166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На развитие физической культуры и спорта в 2023 году направлено  20,5 млн.рублей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142976" y="1571612"/>
          <a:ext cx="7715304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42976" y="5929330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2023 году муниципальными учреждениями спорта получен доход от оказания платных услуг в сумме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619  тысяч рублей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1714488"/>
            <a:ext cx="5786478" cy="405632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142976" y="285728"/>
            <a:ext cx="742955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На обеспечение жильем молодых семей в 2023 году направлено 0,7 млн. рублей для софинансирования государственной программы. Жилье приобрели 14 молодых семей.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На пенсионное обеспечение муниципальных служащих направлено – 0,6 млн. рублей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3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0" y="142852"/>
            <a:ext cx="9001156" cy="646527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TextBox 1"/>
          <p:cNvSpPr txBox="1"/>
          <p:nvPr/>
        </p:nvSpPr>
        <p:spPr>
          <a:xfrm>
            <a:off x="1142976" y="500042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общегосударственные вопросы направлено 13,75 млн. рублей</a:t>
            </a: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928662" y="1285860"/>
          <a:ext cx="7500990" cy="5103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86446" y="6357958"/>
            <a:ext cx="3168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Сведения указаны в миллионах рублей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500042"/>
            <a:ext cx="70005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Доходная часть бюджета г.Узловая за 2023 год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выполнена на 101,8%. Поступило 460,5 млн.руб.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71604" y="1571612"/>
          <a:ext cx="6691338" cy="4175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15008" y="6286520"/>
            <a:ext cx="3168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Сведения указаны в миллионах рублей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2976" y="428604"/>
            <a:ext cx="7715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В 2023 году в доход бюджета поступило 230,6 миллионов рублей налоговых и неналоговых доходов (или 105,4% плановых значений)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28728" y="1571612"/>
          <a:ext cx="6929486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715008" y="6286520"/>
            <a:ext cx="3168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Сведения указаны в миллионах рублей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1357290" y="571480"/>
          <a:ext cx="7429552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86446" y="6286520"/>
            <a:ext cx="3168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Сведения указаны в миллионах рублей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214290"/>
            <a:ext cx="74295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Собственные доходы бюджета – 230,6 миллионов рублей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или 50,1 всех доходов бюджета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– 229,9 миллионов рублей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Или 49,9 % всех доходов 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8" y="6286520"/>
            <a:ext cx="3168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Сведения указаны в миллионах рублей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1857364"/>
          <a:ext cx="7572428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.jpg"/>
          <p:cNvPicPr>
            <a:picLocks noChangeAspect="1"/>
          </p:cNvPicPr>
          <p:nvPr/>
        </p:nvPicPr>
        <p:blipFill>
          <a:blip r:embed="rId2">
            <a:lum bright="47000" contrast="-70000"/>
          </a:blip>
          <a:stretch>
            <a:fillRect/>
          </a:stretch>
        </p:blipFill>
        <p:spPr>
          <a:xfrm>
            <a:off x="1000100" y="357166"/>
            <a:ext cx="8143900" cy="6096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extBox 1"/>
          <p:cNvSpPr txBox="1"/>
          <p:nvPr/>
        </p:nvSpPr>
        <p:spPr>
          <a:xfrm>
            <a:off x="1285852" y="857232"/>
            <a:ext cx="757242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Расходы бюджета г.Узловая за 2023 год составили  454,4млн. рублей.     </a:t>
            </a:r>
          </a:p>
          <a:p>
            <a:pPr algn="just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Расходная часть бюджета исполнена на 97,5% утвержденных плановых показателей.</a:t>
            </a:r>
          </a:p>
          <a:p>
            <a:pPr algn="just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Городской бюджет за 2023 год исполнен с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профицитом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Доходы превысили расходы на 6,1 млн.рублей. 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https://build-experts.ru/wp-content/uploads/2018/10/rubli-v-koshelk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52" name="AutoShape 4" descr="https://build-experts.ru/wp-content/uploads/2018/10/rubli-v-koshelk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54" name="AutoShape 6" descr="https://build-experts.ru/wp-content/uploads/2018/10/rubli-v-koshelk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2976" y="500042"/>
            <a:ext cx="7715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2023 год  расходы бюджета города Узловая составили 454,4 млн.рублей и превысили расходы  2022 года на 148,2 млн.рублей  или на 112,8% 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28728" y="1857364"/>
          <a:ext cx="6929486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715008" y="6286520"/>
            <a:ext cx="3168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Сведения указаны в миллионах рублей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524000" y="1397000"/>
          <a:ext cx="6977090" cy="488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71736" y="571480"/>
            <a:ext cx="5285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Распределение расходов по разделам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8" y="6286520"/>
            <a:ext cx="3168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Сведения указаны в миллионах рублей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571744"/>
            <a:ext cx="5867426" cy="400048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20" y="285728"/>
            <a:ext cx="8572560" cy="6001643"/>
          </a:xfrm>
          <a:prstGeom prst="rect">
            <a:avLst/>
          </a:prstGeom>
          <a:effectLst>
            <a:outerShdw blurRad="101600" dist="50800" dir="5400000" algn="ctr" rotWithShape="0">
              <a:srgbClr val="000000">
                <a:alpha val="28000"/>
              </a:srgb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рамках реализации муниципальной программы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«Развитие автомобильных дорог и повышение безопасности дорожного движения на территории Узловского района»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израсходовано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143,1 млн.рублей.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ru-RU" sz="500" dirty="0" smtClean="0">
              <a:solidFill>
                <a:srgbClr val="FF0000"/>
              </a:solidFill>
            </a:endParaRPr>
          </a:p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-выполнение работ по объектам «Строительство автомобильного путепровода через ж/</a:t>
            </a:r>
            <a:r>
              <a:rPr lang="ru-RU" sz="17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дорогу в районе улиц Заводская и Магистральная»  и «Строительство пешеходного перехода над ж/</a:t>
            </a:r>
            <a:r>
              <a:rPr lang="ru-RU" sz="17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путями ст.Узловая 1 в районе ул.Советская и ул. Генерала Васильева» 108,8 млн. рублей;</a:t>
            </a:r>
          </a:p>
          <a:p>
            <a:pPr lvl="1" algn="just">
              <a:buFontTx/>
              <a:buChar char="-"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на выполнение проектных и изыскательских работ по объекту «Строительство автомобильного путепровода через ж/</a:t>
            </a:r>
            <a:r>
              <a:rPr lang="ru-RU" sz="17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дорогу в районе улиц Заводская и Магистральная»  17,0 млн.рублей;</a:t>
            </a:r>
          </a:p>
          <a:p>
            <a:pPr lvl="5" algn="just">
              <a:buFontTx/>
              <a:buChar char="-"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на проведение государственной экспертизы </a:t>
            </a:r>
            <a:r>
              <a:rPr lang="ru-RU" sz="1700" b="1" dirty="0" err="1" smtClean="0">
                <a:latin typeface="Times New Roman" pitchFamily="18" charset="0"/>
                <a:cs typeface="Times New Roman" pitchFamily="18" charset="0"/>
              </a:rPr>
              <a:t>ии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результатов инженерных изысканий по объекту «Строительство пешеходного перехода над ж/</a:t>
            </a:r>
            <a:r>
              <a:rPr lang="ru-RU" sz="17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путями ст.Узловая 1 в районе ул.Советская и ул. Генерала Васильева» 0,8 млн.рублей;</a:t>
            </a:r>
          </a:p>
          <a:p>
            <a:pPr lvl="8" algn="just">
              <a:buFontTx/>
              <a:buChar char="-"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на оплату услуг по осуществлению строительного контроля за выполнением работ по объекту «Строительство пешеходного перехода над ж/</a:t>
            </a:r>
            <a:r>
              <a:rPr lang="ru-RU" sz="17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путями ст.Узловая 1 в районе ул.Советская и ул. Генерала Васильева» 0,5 млн.рублей;</a:t>
            </a:r>
          </a:p>
          <a:p>
            <a:pPr lvl="8" algn="just">
              <a:buFontTx/>
              <a:buChar char="-"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содержание и ремонт дорожной сети в г.Узловая 17,3 млн. рублей;  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3932</TotalTime>
  <Words>815</Words>
  <Application>Microsoft Office PowerPoint</Application>
  <PresentationFormat>Экран (4:3)</PresentationFormat>
  <Paragraphs>119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ФУ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TIZibailo</dc:creator>
  <cp:lastModifiedBy>gnezdilovan</cp:lastModifiedBy>
  <cp:revision>375</cp:revision>
  <dcterms:created xsi:type="dcterms:W3CDTF">2019-05-24T07:50:35Z</dcterms:created>
  <dcterms:modified xsi:type="dcterms:W3CDTF">2024-06-19T13:07:13Z</dcterms:modified>
</cp:coreProperties>
</file>